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6858000" cx="12192000"/>
  <p:notesSz cx="6858000" cy="9144000"/>
  <p:embeddedFontLst>
    <p:embeddedFont>
      <p:font typeface="Helvetica Neue"/>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FCFEEDF-E2AF-43F8-BE0C-274B32D8C651}">
  <a:tblStyle styleId="{BFCFEEDF-E2AF-43F8-BE0C-274B32D8C651}"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HelveticaNeue-regular.fnt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HelveticaNeue-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boldItalic.fntdata"/><Relationship Id="rId30" Type="http://schemas.openxmlformats.org/officeDocument/2006/relationships/font" Target="fonts/HelveticaNeue-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 name="Google Shape;4;n"/>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 name="Google Shape;5;n"/>
          <p:cNvSpPr/>
          <p:nvPr>
            <p:ph idx="3"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 name="Google Shape;6;n"/>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vl1pPr>
            <a:lvl2pPr indent="-228600" lvl="1" marL="914400">
              <a:spcBef>
                <a:spcPts val="0"/>
              </a:spcBef>
              <a:spcAft>
                <a:spcPts val="0"/>
              </a:spcAft>
              <a:buSzPts val="1400"/>
              <a:buNone/>
              <a:defRPr sz="1800"/>
            </a:lvl2pPr>
            <a:lvl3pPr indent="-228600" lvl="2" marL="1371600">
              <a:spcBef>
                <a:spcPts val="0"/>
              </a:spcBef>
              <a:spcAft>
                <a:spcPts val="0"/>
              </a:spcAft>
              <a:buSzPts val="1400"/>
              <a:buNone/>
              <a:defRPr sz="1800"/>
            </a:lvl3pPr>
            <a:lvl4pPr indent="-228600" lvl="3" marL="1828800">
              <a:spcBef>
                <a:spcPts val="0"/>
              </a:spcBef>
              <a:spcAft>
                <a:spcPts val="0"/>
              </a:spcAft>
              <a:buSzPts val="1400"/>
              <a:buNone/>
              <a:defRPr sz="1800"/>
            </a:lvl4pPr>
            <a:lvl5pPr indent="-228600" lvl="4" marL="2286000">
              <a:spcBef>
                <a:spcPts val="0"/>
              </a:spcBef>
              <a:spcAft>
                <a:spcPts val="0"/>
              </a:spcAft>
              <a:buSzPts val="1400"/>
              <a:buNone/>
              <a:defRPr sz="1800"/>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7" name="Google Shape;7;n"/>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 name="Google Shape;8;n"/>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 name="Google Shape;13;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Open by framing this as a practical system rather than a list of tips. The aim is to help learners build solutions independently, retain knowledge over time, and perform under exam constraints.</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full session</a:t>
            </a:r>
            <a:endParaRPr/>
          </a:p>
          <a:p>
            <a:pPr indent="0" lvl="0" marL="0" rtl="0" algn="l">
              <a:spcBef>
                <a:spcPts val="0"/>
              </a:spcBef>
              <a:spcAft>
                <a:spcPts val="0"/>
              </a:spcAft>
              <a:buNone/>
            </a:pPr>
            <a:r>
              <a:rPr lang="en-US" sz="1200"/>
              <a:t>- User-provided “BEng Cybersecurity” Google Slides notes, slides 6-13: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14" name="Google Shape;14;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2" name="Google Shape;172;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Explain how practice should progressively approximate independent exam performance. The presenter notes that end-of-chapter problems often combine examples, but they may not reveal final-exam complexity. Start around the middle of a graded problem set, move up or down based on difficulty, and use past exams to identify the target level.</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00:20:45–00:23:10</a:t>
            </a:r>
            <a:endParaRPr/>
          </a:p>
          <a:p>
            <a:pPr indent="0" lvl="0" marL="0" rtl="0" algn="l">
              <a:spcBef>
                <a:spcPts val="0"/>
              </a:spcBef>
              <a:spcAft>
                <a:spcPts val="0"/>
              </a:spcAft>
              <a:buNone/>
            </a:pPr>
            <a:r>
              <a:rPr lang="en-US" sz="1200"/>
              <a:t>- User-provided “BEng Cybersecurity” Google Slides notes, slides 9-10: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173" name="Google Shape;173;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6" name="Google Shape;186;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Past exams are a diagnostic map. Look for recurring topics and the level of integration expected. Then study those topics and test yourself. The presenter notes that past exams may not always be available through the library and suggests searching by course name, Concordia, and “past exam.”</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00:21:37–00:22:35</a:t>
            </a:r>
            <a:endParaRPr/>
          </a:p>
          <a:p>
            <a:pPr indent="0" lvl="0" marL="0" rtl="0" algn="l">
              <a:spcBef>
                <a:spcPts val="0"/>
              </a:spcBef>
              <a:spcAft>
                <a:spcPts val="0"/>
              </a:spcAft>
              <a:buNone/>
            </a:pPr>
            <a:r>
              <a:rPr lang="en-US" sz="1200"/>
              <a:t>- User-provided “BEng Cybersecurity” Google Slides notes, slides 9-10: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187" name="Google Shape;187;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4" name="Google Shape;204;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Present the exact schedule suggested in the session: study a topic today, solve a problem a week later, and test it again two weeks later. Each retrieval should use a new problem, not the same problem with different numbers.</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00:26:48–00:27:40</a:t>
            </a:r>
            <a:endParaRPr/>
          </a:p>
          <a:p>
            <a:pPr indent="0" lvl="0" marL="0" rtl="0" algn="l">
              <a:spcBef>
                <a:spcPts val="0"/>
              </a:spcBef>
              <a:spcAft>
                <a:spcPts val="0"/>
              </a:spcAft>
              <a:buNone/>
            </a:pPr>
            <a:r>
              <a:rPr lang="en-US" sz="1200"/>
              <a:t>- User-provided “BEng Cybersecurity” Google Slides notes, slide 10: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205" name="Google Shape;205;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7" name="Google Shape;227;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Explain why making the sheet matters even when a formula sheet is provided in the exam. Selecting, naming, exemplifying, and identifying the application forces the learner to organize knowledge. Avoid filling it with comfortable material; start with uncertain formulas and decisions.</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00:28:25–00:30:05</a:t>
            </a:r>
            <a:endParaRPr/>
          </a:p>
          <a:p>
            <a:pPr indent="0" lvl="0" marL="0" rtl="0" algn="l">
              <a:spcBef>
                <a:spcPts val="0"/>
              </a:spcBef>
              <a:spcAft>
                <a:spcPts val="0"/>
              </a:spcAft>
              <a:buNone/>
            </a:pPr>
            <a:r>
              <a:rPr lang="en-US" sz="1200"/>
              <a:t>- User-provided “BEng Cybersecurity” Google Slides notes, slide 11: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228" name="Google Shape;228;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9" name="Google Shape;239;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Walk through the order carefully. Students often jump from seeing a problem to selecting a formula. At university level—especially with word problems—analysis must come first. Reading twice serves two different purposes: orientation, then understanding.</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00:30:05–00:32:21</a:t>
            </a:r>
            <a:endParaRPr/>
          </a:p>
          <a:p>
            <a:pPr indent="0" lvl="0" marL="0" rtl="0" algn="l">
              <a:spcBef>
                <a:spcPts val="0"/>
              </a:spcBef>
              <a:spcAft>
                <a:spcPts val="0"/>
              </a:spcAft>
              <a:buNone/>
            </a:pPr>
            <a:r>
              <a:rPr lang="en-US" sz="1200"/>
              <a:t>- User-provided “BEng Cybersecurity” Google Slides notes, slide 12: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240" name="Google Shape;240;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2" name="Google Shape;272;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The presenter asks learners to recreate the atmosphere of the exam. Slow, supported practice may produce understanding without exam-ready speed or independence. Use mock exams and past papers to rehearse retrieval, pattern recognition, planning, and execution under time constraints.</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00:23:30–00:26:00</a:t>
            </a:r>
            <a:endParaRPr/>
          </a:p>
          <a:p>
            <a:pPr indent="0" lvl="0" marL="0" rtl="0" algn="l">
              <a:spcBef>
                <a:spcPts val="0"/>
              </a:spcBef>
              <a:spcAft>
                <a:spcPts val="0"/>
              </a:spcAft>
              <a:buNone/>
            </a:pPr>
            <a:r>
              <a:rPr lang="en-US" sz="1200"/>
              <a:t>- User-provided “BEng Cybersecurity” Google Slides notes, slide 10: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273" name="Google Shape;273;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8" name="Google Shape;298;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This slide captures the presenter’s balanced position on generative AI. The learner who spoke had already written and analyzed their own notes before asking AI to compare. That sequencing preserves ownership of the thinking and uses AI to strengthen critical judgment.</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00:04:30–00:06:20</a:t>
            </a:r>
            <a:endParaRPr/>
          </a:p>
          <a:p>
            <a:pPr indent="0" lvl="0" marL="0" rtl="0" algn="l">
              <a:spcBef>
                <a:spcPts val="0"/>
              </a:spcBef>
              <a:spcAft>
                <a:spcPts val="0"/>
              </a:spcAft>
              <a:buNone/>
            </a:pPr>
            <a:r>
              <a:rPr lang="en-US" sz="1200"/>
              <a:t>[/Sources]</a:t>
            </a:r>
            <a:endParaRPr/>
          </a:p>
        </p:txBody>
      </p:sp>
      <p:sp>
        <p:nvSpPr>
          <p:cNvPr id="299" name="Google Shape;299;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6" name="Google Shape;316;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Position support as part of the learning system, not as a last resort. The presenter names tutoring, exam prep, self-assessment, videos, modules, and appointments. Encourage learners to use self-assessment and appointments when a prerequisite course was waived or feels insecure.</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00:32:22–00:33:20</a:t>
            </a:r>
            <a:endParaRPr/>
          </a:p>
          <a:p>
            <a:pPr indent="0" lvl="0" marL="0" rtl="0" algn="l">
              <a:spcBef>
                <a:spcPts val="0"/>
              </a:spcBef>
              <a:spcAft>
                <a:spcPts val="0"/>
              </a:spcAft>
              <a:buNone/>
            </a:pPr>
            <a:r>
              <a:rPr lang="en-US" sz="1200"/>
              <a:t>- User-provided “BEng Cybersecurity” Google Slides notes, slide 13: https://docs.google.com/presentation/d/13S7_QtF6DLMYLozmsySsd_jUc_dYBlP_2JYql9yBghA/edit</a:t>
            </a:r>
            <a:endParaRPr/>
          </a:p>
          <a:p>
            <a:pPr indent="0" lvl="0" marL="0" rtl="0" algn="l">
              <a:spcBef>
                <a:spcPts val="0"/>
              </a:spcBef>
              <a:spcAft>
                <a:spcPts val="0"/>
              </a:spcAft>
              <a:buNone/>
            </a:pPr>
            <a:r>
              <a:rPr lang="en-US" sz="1200"/>
              <a:t>- Concordia learning support page: https://www.concordia.ca/students/success/learning-support.html</a:t>
            </a:r>
            <a:endParaRPr/>
          </a:p>
          <a:p>
            <a:pPr indent="0" lvl="0" marL="0" rtl="0" algn="l">
              <a:spcBef>
                <a:spcPts val="0"/>
              </a:spcBef>
              <a:spcAft>
                <a:spcPts val="0"/>
              </a:spcAft>
              <a:buNone/>
            </a:pPr>
            <a:r>
              <a:rPr lang="en-US" sz="1200"/>
              <a:t>[/Sources]</a:t>
            </a:r>
            <a:endParaRPr/>
          </a:p>
        </p:txBody>
      </p:sp>
      <p:sp>
        <p:nvSpPr>
          <p:cNvPr id="317" name="Google Shape;317;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5" name="Google Shape;345;p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Close with a teach-back challenge. Explaining a worked solution is useful, but the stronger test is to explain the idea and then create a solution to a different problem without assistance. Invite the audience to choose one current course topic and schedule the four-step routine.</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User’s request: “the best way to learn is to teach”</a:t>
            </a:r>
            <a:endParaRPr/>
          </a:p>
          <a:p>
            <a:pPr indent="0" lvl="0" marL="0" rtl="0" algn="l">
              <a:spcBef>
                <a:spcPts val="0"/>
              </a:spcBef>
              <a:spcAft>
                <a:spcPts val="0"/>
              </a:spcAft>
              <a:buNone/>
            </a:pPr>
            <a:r>
              <a:rPr lang="en-US" sz="1200"/>
              <a:t>- User-provided orientation recording, 02 Sep 2026, 00:01:40–00:02:25 and full session synthesis</a:t>
            </a:r>
            <a:endParaRPr/>
          </a:p>
          <a:p>
            <a:pPr indent="0" lvl="0" marL="0" rtl="0" algn="l">
              <a:spcBef>
                <a:spcPts val="0"/>
              </a:spcBef>
              <a:spcAft>
                <a:spcPts val="0"/>
              </a:spcAft>
              <a:buNone/>
            </a:pPr>
            <a:r>
              <a:rPr lang="en-US" sz="1200"/>
              <a:t>- User-provided “BEng Cybersecurity” Google Slides notes, slides 6-13: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346" name="Google Shape;346;p1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hoto_case: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photo_case:notes"/>
          <p:cNvSpPr txBox="1"/>
          <p:nvPr>
            <p:ph idx="1" type="body"/>
          </p:nvPr>
        </p:nvSpPr>
        <p:spPr>
          <a:xfrm>
            <a:off x="0" y="0"/>
            <a:ext cx="3000000" cy="3000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hoto_case:notes"/>
          <p:cNvSpPr txBox="1"/>
          <p:nvPr>
            <p:ph idx="12" type="sldNum"/>
          </p:nvPr>
        </p:nvSpPr>
        <p:spPr>
          <a:xfrm>
            <a:off x="0" y="0"/>
            <a:ext cx="3000000" cy="3000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000000"/>
              </a:buClr>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 name="Google Shape;24;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Use the presenter’s assignment-versus-exam contrast. Students can earn strong assignment grades by repeatedly consulting examples, yet still struggle in exams because they practiced assembling pieces rather than generating them. The test of learning is independent production.</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00:16:00–00:18:35 and 00:24:30–00:25:45</a:t>
            </a:r>
            <a:endParaRPr/>
          </a:p>
          <a:p>
            <a:pPr indent="0" lvl="0" marL="0" rtl="0" algn="l">
              <a:spcBef>
                <a:spcPts val="0"/>
              </a:spcBef>
              <a:spcAft>
                <a:spcPts val="0"/>
              </a:spcAft>
              <a:buNone/>
            </a:pPr>
            <a:r>
              <a:rPr lang="en-US" sz="1200"/>
              <a:t>- User-provided “BEng Cybersecurity” Google Slides notes, slides 9-10: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25" name="Google Shape;25;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hoto_loop: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photo_loop:notes"/>
          <p:cNvSpPr txBox="1"/>
          <p:nvPr>
            <p:ph idx="1" type="body"/>
          </p:nvPr>
        </p:nvSpPr>
        <p:spPr>
          <a:xfrm>
            <a:off x="0" y="0"/>
            <a:ext cx="3000000" cy="3000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hoto_loop:notes"/>
          <p:cNvSpPr txBox="1"/>
          <p:nvPr>
            <p:ph idx="12" type="sldNum"/>
          </p:nvPr>
        </p:nvSpPr>
        <p:spPr>
          <a:xfrm>
            <a:off x="0" y="0"/>
            <a:ext cx="3000000" cy="3000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000000"/>
              </a:buClr>
              <a:buFont typeface="Arial"/>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hoto_formula: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photo_formula:notes"/>
          <p:cNvSpPr txBox="1"/>
          <p:nvPr>
            <p:ph idx="1" type="body"/>
          </p:nvPr>
        </p:nvSpPr>
        <p:spPr>
          <a:xfrm>
            <a:off x="0" y="0"/>
            <a:ext cx="3000000" cy="3000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hoto_formula:notes"/>
          <p:cNvSpPr txBox="1"/>
          <p:nvPr>
            <p:ph idx="12" type="sldNum"/>
          </p:nvPr>
        </p:nvSpPr>
        <p:spPr>
          <a:xfrm>
            <a:off x="0" y="0"/>
            <a:ext cx="3000000" cy="3000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000000"/>
              </a:buClr>
              <a:buFont typeface="Arial"/>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photo_support: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photo_support:notes"/>
          <p:cNvSpPr txBox="1"/>
          <p:nvPr>
            <p:ph idx="1" type="body"/>
          </p:nvPr>
        </p:nvSpPr>
        <p:spPr>
          <a:xfrm>
            <a:off x="0" y="0"/>
            <a:ext cx="3000000" cy="3000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photo_support:notes"/>
          <p:cNvSpPr txBox="1"/>
          <p:nvPr>
            <p:ph idx="12" type="sldNum"/>
          </p:nvPr>
        </p:nvSpPr>
        <p:spPr>
          <a:xfrm>
            <a:off x="0" y="0"/>
            <a:ext cx="3000000" cy="3000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rgbClr val="000000"/>
              </a:buClr>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 name="Google Shape;39;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Explain the building-foundation analogy. A learner entering Calculus II without secure Calculus I components should not try to ignore the gap. Previewing helps detect the missing foundation before the new topic depends on it.</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00:06:52–00:08:24</a:t>
            </a:r>
            <a:endParaRPr/>
          </a:p>
          <a:p>
            <a:pPr indent="0" lvl="0" marL="0" rtl="0" algn="l">
              <a:spcBef>
                <a:spcPts val="0"/>
              </a:spcBef>
              <a:spcAft>
                <a:spcPts val="0"/>
              </a:spcAft>
              <a:buNone/>
            </a:pPr>
            <a:r>
              <a:rPr lang="en-US" sz="1200"/>
              <a:t>- User-provided “BEng Cybersecurity” Google Slides notes, slide 7: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40" name="Google Shape;40;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 name="Google Shape;54;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Introduce the four stages as a repeatable engine. The recording focuses especially on previewing and solving actively, while the source notes summarize the sequence as Preview, Read, Solve, Review. Stress that each cycle should stay small enough to reveal confusion early.</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00:08:24–00:09:00 and 00:18:15–00:23:10</a:t>
            </a:r>
            <a:endParaRPr/>
          </a:p>
          <a:p>
            <a:pPr indent="0" lvl="0" marL="0" rtl="0" algn="l">
              <a:spcBef>
                <a:spcPts val="0"/>
              </a:spcBef>
              <a:spcAft>
                <a:spcPts val="0"/>
              </a:spcAft>
              <a:buNone/>
            </a:pPr>
            <a:r>
              <a:rPr lang="en-US" sz="1200"/>
              <a:t>- User-provided “BEng Cybersecurity” Google Slides notes, slides 7-9: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55" name="Google Shape;55;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 name="Google Shape;71;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Use the wardrobe analogy: categories make information easier to find. Previewing creates empty shelves in the learner’s mind, so the lecture has somewhere to place new detail. It also exposes prerequisite gaps and makes it easier to recognize terms and ask confident questions.</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00:09:23–00:15:21</a:t>
            </a:r>
            <a:endParaRPr/>
          </a:p>
          <a:p>
            <a:pPr indent="0" lvl="0" marL="0" rtl="0" algn="l">
              <a:spcBef>
                <a:spcPts val="0"/>
              </a:spcBef>
              <a:spcAft>
                <a:spcPts val="0"/>
              </a:spcAft>
              <a:buNone/>
            </a:pPr>
            <a:r>
              <a:rPr lang="en-US" sz="1200"/>
              <a:t>- User-provided “BEng Cybersecurity” Google Slides notes, slides 7-8: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72" name="Google Shape;72;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4" name="Google Shape;94;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Contrast two approaches: reading all theory and all examples before attempting problems versus cycling through small content blocks. The small-loop method creates immediate retrieval and transfer opportunities, and it prevents misconceptions from surviving an entire chapter.</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00:22:25–00:23:20</a:t>
            </a:r>
            <a:endParaRPr/>
          </a:p>
          <a:p>
            <a:pPr indent="0" lvl="0" marL="0" rtl="0" algn="l">
              <a:spcBef>
                <a:spcPts val="0"/>
              </a:spcBef>
              <a:spcAft>
                <a:spcPts val="0"/>
              </a:spcAft>
              <a:buNone/>
            </a:pPr>
            <a:r>
              <a:rPr lang="en-US" sz="1200"/>
              <a:t>- User-provided “BEng Cybersecurity” Google Slides notes, slide 9: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95" name="Google Shape;95;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7" name="Google Shape;117;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Normalize productive struggle. The presenter repeatedly says that learning begins when the learner reaches something they cannot yet do. The goal is not endless frustration; it is a short, observable challenge that can be diagnosed and repaired.</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00:02:30–00:03:30 and 00:18:17–00:20:10</a:t>
            </a:r>
            <a:endParaRPr/>
          </a:p>
          <a:p>
            <a:pPr indent="0" lvl="0" marL="0" rtl="0" algn="l">
              <a:spcBef>
                <a:spcPts val="0"/>
              </a:spcBef>
              <a:spcAft>
                <a:spcPts val="0"/>
              </a:spcAft>
              <a:buNone/>
            </a:pPr>
            <a:r>
              <a:rPr lang="en-US" sz="1200"/>
              <a:t>- User-provided “BEng Cybersecurity” Google Slides notes, slide 9: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118" name="Google Shape;118;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1" name="Google Shape;131;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Model the diagnostic questions aloud: Did I misunderstand a definition? Forget terminology? Choose the wrong formula? Pick method A when method B was needed? This turns an error into a specific intervention instead of a vague loss of confidence.</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00:18:56–00:20:25</a:t>
            </a:r>
            <a:endParaRPr/>
          </a:p>
          <a:p>
            <a:pPr indent="0" lvl="0" marL="0" rtl="0" algn="l">
              <a:spcBef>
                <a:spcPts val="0"/>
              </a:spcBef>
              <a:spcAft>
                <a:spcPts val="0"/>
              </a:spcAft>
              <a:buNone/>
            </a:pPr>
            <a:r>
              <a:rPr lang="en-US" sz="1200"/>
              <a:t>- User-provided “BEng Cybersecurity” Google Slides notes, slide 9: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132" name="Google Shape;132;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1" name="Google Shape;151;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Use this slide to distinguish repetition from transfer. A learner who solves the same problem immediately with new numbers may be rehearsing a sequence. Mastery requires applying the idea after delay and in a meaningfully different context.</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 User-provided orientation recording, 02 Sep 2026, 00:20:10–00:20:45 and 00:25:55–00:27:35</a:t>
            </a:r>
            <a:endParaRPr/>
          </a:p>
          <a:p>
            <a:pPr indent="0" lvl="0" marL="0" rtl="0" algn="l">
              <a:spcBef>
                <a:spcPts val="0"/>
              </a:spcBef>
              <a:spcAft>
                <a:spcPts val="0"/>
              </a:spcAft>
              <a:buNone/>
            </a:pPr>
            <a:r>
              <a:rPr lang="en-US" sz="1200"/>
              <a:t>- User-provided “BEng Cybersecurity” Google Slides notes, slides 9-10: https://docs.google.com/presentation/d/13S7_QtF6DLMYLozmsySsd_jUc_dYBlP_2JYql9yBghA/edit</a:t>
            </a:r>
            <a:endParaRPr/>
          </a:p>
          <a:p>
            <a:pPr indent="0" lvl="0" marL="0" rtl="0" algn="l">
              <a:spcBef>
                <a:spcPts val="0"/>
              </a:spcBef>
              <a:spcAft>
                <a:spcPts val="0"/>
              </a:spcAft>
              <a:buNone/>
            </a:pPr>
            <a:r>
              <a:rPr lang="en-US" sz="1200"/>
              <a:t>[/Sources]</a:t>
            </a:r>
            <a:endParaRPr/>
          </a:p>
        </p:txBody>
      </p:sp>
      <p:sp>
        <p:nvSpPr>
          <p:cNvPr id="152" name="Google Shape;152;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s://www.concordia.ca/students/success/learning-support.htm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jpg"/><Relationship Id="rId4" Type="http://schemas.openxmlformats.org/officeDocument/2006/relationships/image" Target="../media/image5.jpg"/><Relationship Id="rId5"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sp>
        <p:nvSpPr>
          <p:cNvPr id="16" name="Google Shape;16;p3"/>
          <p:cNvSpPr/>
          <p:nvPr/>
        </p:nvSpPr>
        <p:spPr>
          <a:xfrm>
            <a:off x="400050" y="400050"/>
            <a:ext cx="6858000" cy="3429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200"/>
              <a:buFont typeface="Helvetica Neue"/>
              <a:buNone/>
            </a:pPr>
            <a:r>
              <a:rPr b="1" i="0" lang="en-US" sz="1200">
                <a:solidFill>
                  <a:srgbClr val="3D8DFF"/>
                </a:solidFill>
                <a:latin typeface="Helvetica Neue"/>
                <a:ea typeface="Helvetica Neue"/>
                <a:cs typeface="Helvetica Neue"/>
                <a:sym typeface="Helvetica Neue"/>
              </a:rPr>
              <a:t>CONCORDIA UNIVERSITY · STUDENT SUCCESS CENTRE</a:t>
            </a:r>
            <a:endParaRPr/>
          </a:p>
        </p:txBody>
      </p:sp>
      <p:sp>
        <p:nvSpPr>
          <p:cNvPr id="17" name="Google Shape;17;p3"/>
          <p:cNvSpPr/>
          <p:nvPr/>
        </p:nvSpPr>
        <p:spPr>
          <a:xfrm>
            <a:off x="400050" y="1562100"/>
            <a:ext cx="9620250" cy="2381250"/>
          </a:xfrm>
          <a:prstGeom prst="rect">
            <a:avLst/>
          </a:prstGeom>
          <a:noFill/>
          <a:ln>
            <a:noFill/>
          </a:ln>
        </p:spPr>
        <p:txBody>
          <a:bodyPr anchorCtr="0" anchor="t" bIns="0" lIns="0" spcFirstLastPara="1" rIns="0" wrap="square" tIns="0">
            <a:noAutofit/>
          </a:bodyPr>
          <a:lstStyle/>
          <a:p>
            <a:pPr indent="0" lvl="0" marL="0" marR="0" rtl="0" algn="l">
              <a:lnSpc>
                <a:spcPct val="90000"/>
              </a:lnSpc>
              <a:spcBef>
                <a:spcPts val="0"/>
              </a:spcBef>
              <a:spcAft>
                <a:spcPts val="0"/>
              </a:spcAft>
              <a:buClr>
                <a:srgbClr val="000000"/>
              </a:buClr>
              <a:buSzPts val="5025"/>
              <a:buFont typeface="Helvetica Neue"/>
              <a:buNone/>
            </a:pPr>
            <a:r>
              <a:rPr b="1" i="0" lang="en-US" sz="5025">
                <a:solidFill>
                  <a:srgbClr val="000000"/>
                </a:solidFill>
                <a:latin typeface="Helvetica Neue"/>
                <a:ea typeface="Helvetica Neue"/>
                <a:cs typeface="Helvetica Neue"/>
                <a:sym typeface="Helvetica Neue"/>
              </a:rPr>
              <a:t>Learning strategies for math &amp; problem-solving courses</a:t>
            </a:r>
            <a:endParaRPr/>
          </a:p>
        </p:txBody>
      </p:sp>
      <p:sp>
        <p:nvSpPr>
          <p:cNvPr id="18" name="Google Shape;18;p3"/>
          <p:cNvSpPr/>
          <p:nvPr/>
        </p:nvSpPr>
        <p:spPr>
          <a:xfrm>
            <a:off x="10439400" y="1562100"/>
            <a:ext cx="1352550" cy="2381250"/>
          </a:xfrm>
          <a:prstGeom prst="rect">
            <a:avLst/>
          </a:prstGeom>
          <a:solidFill>
            <a:srgbClr val="3D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10591800" y="1771650"/>
            <a:ext cx="1047750" cy="196215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Clr>
                <a:srgbClr val="FFFFFF"/>
              </a:buClr>
              <a:buSzPts val="3525"/>
              <a:buFont typeface="Helvetica Neue"/>
              <a:buNone/>
            </a:pPr>
            <a:r>
              <a:rPr b="1" i="0" lang="en-US" sz="3525">
                <a:solidFill>
                  <a:srgbClr val="FFFFFF"/>
                </a:solidFill>
                <a:latin typeface="Helvetica Neue"/>
                <a:ea typeface="Helvetica Neue"/>
                <a:cs typeface="Helvetica Neue"/>
                <a:sym typeface="Helvetica Neue"/>
              </a:rPr>
              <a:t>∑</a:t>
            </a:r>
            <a:endParaRPr/>
          </a:p>
          <a:p>
            <a:pPr indent="0" lvl="0" marL="0" marR="0" rtl="0" algn="ctr">
              <a:lnSpc>
                <a:spcPct val="115000"/>
              </a:lnSpc>
              <a:spcBef>
                <a:spcPts val="0"/>
              </a:spcBef>
              <a:spcAft>
                <a:spcPts val="0"/>
              </a:spcAft>
              <a:buClr>
                <a:srgbClr val="FFFFFF"/>
              </a:buClr>
              <a:buSzPts val="3525"/>
              <a:buFont typeface="Helvetica Neue"/>
              <a:buNone/>
            </a:pPr>
            <a:r>
              <a:rPr b="1" i="0" lang="en-US" sz="3525">
                <a:solidFill>
                  <a:srgbClr val="FFFFFF"/>
                </a:solidFill>
                <a:latin typeface="Helvetica Neue"/>
                <a:ea typeface="Helvetica Neue"/>
                <a:cs typeface="Helvetica Neue"/>
                <a:sym typeface="Helvetica Neue"/>
              </a:rPr>
              <a:t>∂</a:t>
            </a:r>
            <a:endParaRPr/>
          </a:p>
          <a:p>
            <a:pPr indent="0" lvl="0" marL="0" marR="0" rtl="0" algn="ctr">
              <a:lnSpc>
                <a:spcPct val="115000"/>
              </a:lnSpc>
              <a:spcBef>
                <a:spcPts val="0"/>
              </a:spcBef>
              <a:spcAft>
                <a:spcPts val="0"/>
              </a:spcAft>
              <a:buClr>
                <a:srgbClr val="FFFFFF"/>
              </a:buClr>
              <a:buSzPts val="3525"/>
              <a:buFont typeface="Helvetica Neue"/>
              <a:buNone/>
            </a:pPr>
            <a:r>
              <a:rPr b="1" i="0" lang="en-US" sz="3525">
                <a:solidFill>
                  <a:srgbClr val="FFFFFF"/>
                </a:solidFill>
                <a:latin typeface="Helvetica Neue"/>
                <a:ea typeface="Helvetica Neue"/>
                <a:cs typeface="Helvetica Neue"/>
                <a:sym typeface="Helvetica Neue"/>
              </a:rPr>
              <a:t>→</a:t>
            </a:r>
            <a:endParaRPr/>
          </a:p>
        </p:txBody>
      </p:sp>
      <p:sp>
        <p:nvSpPr>
          <p:cNvPr id="20" name="Google Shape;20;p3"/>
          <p:cNvSpPr/>
          <p:nvPr/>
        </p:nvSpPr>
        <p:spPr>
          <a:xfrm>
            <a:off x="400050" y="4724400"/>
            <a:ext cx="7429500" cy="78105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5F6570"/>
              </a:buClr>
              <a:buSzPts val="2100"/>
              <a:buFont typeface="Helvetica Neue"/>
              <a:buNone/>
            </a:pPr>
            <a:r>
              <a:rPr b="0" i="0" lang="en-US" sz="2100">
                <a:solidFill>
                  <a:srgbClr val="5F6570"/>
                </a:solidFill>
                <a:latin typeface="Helvetica Neue"/>
                <a:ea typeface="Helvetica Neue"/>
                <a:cs typeface="Helvetica Neue"/>
                <a:sym typeface="Helvetica Neue"/>
              </a:rPr>
              <a:t>A practical playbook for active learning, durable recall, and exam readiness</a:t>
            </a:r>
            <a:endParaRPr/>
          </a:p>
        </p:txBody>
      </p:sp>
      <p:sp>
        <p:nvSpPr>
          <p:cNvPr id="21" name="Google Shape;21;p3"/>
          <p:cNvSpPr/>
          <p:nvPr/>
        </p:nvSpPr>
        <p:spPr>
          <a:xfrm>
            <a:off x="400050" y="5810250"/>
            <a:ext cx="9048750" cy="57150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5F6570"/>
              </a:buClr>
              <a:buSzPts val="1200"/>
              <a:buFont typeface="Helvetica Neue"/>
              <a:buNone/>
            </a:pPr>
            <a:r>
              <a:rPr b="0" i="0" lang="en-US" sz="1200">
                <a:solidFill>
                  <a:srgbClr val="5F6570"/>
                </a:solidFill>
                <a:latin typeface="Helvetica Neue"/>
                <a:ea typeface="Helvetica Neue"/>
                <a:cs typeface="Helvetica Neue"/>
                <a:sym typeface="Helvetica Neue"/>
              </a:rPr>
              <a:t>Based on a crash course presented by Haleh Raissadat, PhD Ed, MA Ed Tech, B. Eng.</a:t>
            </a:r>
            <a:endParaRPr/>
          </a:p>
          <a:p>
            <a:pPr indent="0" lvl="0" marL="0" marR="0" rtl="0" algn="l">
              <a:lnSpc>
                <a:spcPct val="110000"/>
              </a:lnSpc>
              <a:spcBef>
                <a:spcPts val="0"/>
              </a:spcBef>
              <a:spcAft>
                <a:spcPts val="0"/>
              </a:spcAft>
              <a:buClr>
                <a:srgbClr val="5F6570"/>
              </a:buClr>
              <a:buSzPts val="1200"/>
              <a:buFont typeface="Helvetica Neue"/>
              <a:buNone/>
            </a:pPr>
            <a:r>
              <a:rPr b="0" i="0" lang="en-US" sz="1200">
                <a:solidFill>
                  <a:srgbClr val="5F6570"/>
                </a:solidFill>
                <a:latin typeface="Helvetica Neue"/>
                <a:ea typeface="Helvetica Neue"/>
                <a:cs typeface="Helvetica Neue"/>
                <a:sym typeface="Helvetica Neue"/>
              </a:rPr>
              <a:t>Math and Engineering Learning Specialist · 02 Sep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4" name="Shape 174"/>
        <p:cNvGrpSpPr/>
        <p:nvPr/>
      </p:nvGrpSpPr>
      <p:grpSpPr>
        <a:xfrm>
          <a:off x="0" y="0"/>
          <a:ext cx="0" cy="0"/>
          <a:chOff x="0" y="0"/>
          <a:chExt cx="0" cy="0"/>
        </a:xfrm>
      </p:grpSpPr>
      <p:sp>
        <p:nvSpPr>
          <p:cNvPr id="175" name="Google Shape;175;p12"/>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PRACTICE DESIGN</a:t>
            </a:r>
            <a:endParaRPr/>
          </a:p>
        </p:txBody>
      </p:sp>
      <p:sp>
        <p:nvSpPr>
          <p:cNvPr id="176" name="Google Shape;176;p12"/>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Move up the practice ladder</a:t>
            </a:r>
            <a:endParaRPr/>
          </a:p>
        </p:txBody>
      </p:sp>
      <p:sp>
        <p:nvSpPr>
          <p:cNvPr id="177" name="Google Shape;177;p12"/>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2"/>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10</a:t>
            </a:r>
            <a:endParaRPr/>
          </a:p>
        </p:txBody>
      </p:sp>
      <p:sp>
        <p:nvSpPr>
          <p:cNvPr id="179" name="Google Shape;179;p12"/>
          <p:cNvSpPr/>
          <p:nvPr/>
        </p:nvSpPr>
        <p:spPr>
          <a:xfrm>
            <a:off x="514350" y="4305300"/>
            <a:ext cx="2343150" cy="1123950"/>
          </a:xfrm>
          <a:prstGeom prst="rect">
            <a:avLst/>
          </a:prstGeom>
          <a:solidFill>
            <a:srgbClr val="F6F7F8"/>
          </a:solidFill>
          <a:ln cap="flat" cmpd="sng" w="9525">
            <a:solidFill>
              <a:srgbClr val="B8BCC4"/>
            </a:solidFill>
            <a:prstDash val="solid"/>
            <a:round/>
            <a:headEnd len="sm" w="sm" type="none"/>
            <a:tailEnd len="sm" w="sm" type="none"/>
          </a:ln>
        </p:spPr>
        <p:txBody>
          <a:bodyPr anchorCtr="0" anchor="t" bIns="114300" lIns="133350" spcFirstLastPara="1" rIns="133350" wrap="square" tIns="152400">
            <a:noAutofit/>
          </a:bodyPr>
          <a:lstStyle/>
          <a:p>
            <a:pPr indent="0" lvl="0" marL="0" marR="0" rtl="0" algn="l">
              <a:lnSpc>
                <a:spcPct val="108000"/>
              </a:lnSpc>
              <a:spcBef>
                <a:spcPts val="0"/>
              </a:spcBef>
              <a:spcAft>
                <a:spcPts val="0"/>
              </a:spcAft>
              <a:buClr>
                <a:srgbClr val="000000"/>
              </a:buClr>
              <a:buSzPts val="1350"/>
              <a:buFont typeface="Helvetica Neue"/>
              <a:buNone/>
            </a:pPr>
            <a:r>
              <a:rPr b="0" lang="en-US" sz="1350">
                <a:solidFill>
                  <a:srgbClr val="000000"/>
                </a:solidFill>
                <a:latin typeface="Helvetica Neue"/>
                <a:ea typeface="Helvetica Neue"/>
                <a:cs typeface="Helvetica Neue"/>
                <a:sym typeface="Helvetica Neue"/>
              </a:rPr>
              <a:t>1</a:t>
            </a:r>
            <a:endParaRPr/>
          </a:p>
          <a:p>
            <a:pPr indent="0" lvl="0" marL="0" marR="0" rtl="0" algn="l">
              <a:lnSpc>
                <a:spcPct val="108000"/>
              </a:lnSpc>
              <a:spcBef>
                <a:spcPts val="0"/>
              </a:spcBef>
              <a:spcAft>
                <a:spcPts val="0"/>
              </a:spcAft>
              <a:buClr>
                <a:srgbClr val="000000"/>
              </a:buClr>
              <a:buSzPts val="1650"/>
              <a:buFont typeface="Helvetica Neue"/>
              <a:buNone/>
            </a:pPr>
            <a:r>
              <a:rPr b="1" lang="en-US" sz="1650">
                <a:solidFill>
                  <a:srgbClr val="000000"/>
                </a:solidFill>
                <a:latin typeface="Helvetica Neue"/>
                <a:ea typeface="Helvetica Neue"/>
                <a:cs typeface="Helvetica Neue"/>
                <a:sym typeface="Helvetica Neue"/>
              </a:rPr>
              <a:t>Worked examples</a:t>
            </a:r>
            <a:endParaRPr/>
          </a:p>
          <a:p>
            <a:pPr indent="0" lvl="0" marL="0" marR="0" rtl="0" algn="l">
              <a:spcBef>
                <a:spcPts val="0"/>
              </a:spcBef>
              <a:spcAft>
                <a:spcPts val="0"/>
              </a:spcAft>
              <a:buNone/>
            </a:pPr>
            <a:r>
              <a:t/>
            </a:r>
            <a:endParaRPr b="1" sz="1650">
              <a:solidFill>
                <a:srgbClr val="000000"/>
              </a:solidFill>
              <a:latin typeface="Helvetica Neue"/>
              <a:ea typeface="Helvetica Neue"/>
              <a:cs typeface="Helvetica Neue"/>
              <a:sym typeface="Helvetica Neue"/>
            </a:endParaRPr>
          </a:p>
          <a:p>
            <a:pPr indent="0" lvl="0" marL="0" marR="0" rtl="0" algn="l">
              <a:lnSpc>
                <a:spcPct val="108000"/>
              </a:lnSpc>
              <a:spcBef>
                <a:spcPts val="0"/>
              </a:spcBef>
              <a:spcAft>
                <a:spcPts val="0"/>
              </a:spcAft>
              <a:buClr>
                <a:srgbClr val="000000"/>
              </a:buClr>
              <a:buSzPts val="1350"/>
              <a:buFont typeface="Helvetica Neue"/>
              <a:buNone/>
            </a:pPr>
            <a:r>
              <a:rPr b="0" lang="en-US" sz="1350">
                <a:solidFill>
                  <a:srgbClr val="000000"/>
                </a:solidFill>
                <a:latin typeface="Helvetica Neue"/>
                <a:ea typeface="Helvetica Neue"/>
                <a:cs typeface="Helvetica Neue"/>
                <a:sym typeface="Helvetica Neue"/>
              </a:rPr>
              <a:t>Learn its purpose</a:t>
            </a:r>
            <a:endParaRPr/>
          </a:p>
        </p:txBody>
      </p:sp>
      <p:sp>
        <p:nvSpPr>
          <p:cNvPr id="180" name="Google Shape;180;p12"/>
          <p:cNvSpPr/>
          <p:nvPr/>
        </p:nvSpPr>
        <p:spPr>
          <a:xfrm>
            <a:off x="3162300" y="3600450"/>
            <a:ext cx="2343150" cy="1828800"/>
          </a:xfrm>
          <a:prstGeom prst="rect">
            <a:avLst/>
          </a:prstGeom>
          <a:solidFill>
            <a:srgbClr val="F6F7F8"/>
          </a:solidFill>
          <a:ln cap="flat" cmpd="sng" w="9525">
            <a:solidFill>
              <a:srgbClr val="B8BCC4"/>
            </a:solidFill>
            <a:prstDash val="solid"/>
            <a:round/>
            <a:headEnd len="sm" w="sm" type="none"/>
            <a:tailEnd len="sm" w="sm" type="none"/>
          </a:ln>
        </p:spPr>
        <p:txBody>
          <a:bodyPr anchorCtr="0" anchor="t" bIns="114300" lIns="133350" spcFirstLastPara="1" rIns="133350" wrap="square" tIns="152400">
            <a:noAutofit/>
          </a:bodyPr>
          <a:lstStyle/>
          <a:p>
            <a:pPr indent="0" lvl="0" marL="0" marR="0" rtl="0" algn="l">
              <a:lnSpc>
                <a:spcPct val="108000"/>
              </a:lnSpc>
              <a:spcBef>
                <a:spcPts val="0"/>
              </a:spcBef>
              <a:spcAft>
                <a:spcPts val="0"/>
              </a:spcAft>
              <a:buClr>
                <a:srgbClr val="000000"/>
              </a:buClr>
              <a:buSzPts val="1350"/>
              <a:buFont typeface="Helvetica Neue"/>
              <a:buNone/>
            </a:pPr>
            <a:r>
              <a:rPr b="0" lang="en-US" sz="1350">
                <a:solidFill>
                  <a:srgbClr val="000000"/>
                </a:solidFill>
                <a:latin typeface="Helvetica Neue"/>
                <a:ea typeface="Helvetica Neue"/>
                <a:cs typeface="Helvetica Neue"/>
                <a:sym typeface="Helvetica Neue"/>
              </a:rPr>
              <a:t>2</a:t>
            </a:r>
            <a:endParaRPr/>
          </a:p>
          <a:p>
            <a:pPr indent="0" lvl="0" marL="0" marR="0" rtl="0" algn="l">
              <a:lnSpc>
                <a:spcPct val="108000"/>
              </a:lnSpc>
              <a:spcBef>
                <a:spcPts val="0"/>
              </a:spcBef>
              <a:spcAft>
                <a:spcPts val="0"/>
              </a:spcAft>
              <a:buClr>
                <a:srgbClr val="000000"/>
              </a:buClr>
              <a:buSzPts val="1650"/>
              <a:buFont typeface="Helvetica Neue"/>
              <a:buNone/>
            </a:pPr>
            <a:r>
              <a:rPr b="1" lang="en-US" sz="1650">
                <a:solidFill>
                  <a:srgbClr val="000000"/>
                </a:solidFill>
                <a:latin typeface="Helvetica Neue"/>
                <a:ea typeface="Helvetica Neue"/>
                <a:cs typeface="Helvetica Neue"/>
                <a:sym typeface="Helvetica Neue"/>
              </a:rPr>
              <a:t>Section problems</a:t>
            </a:r>
            <a:endParaRPr/>
          </a:p>
          <a:p>
            <a:pPr indent="0" lvl="0" marL="0" marR="0" rtl="0" algn="l">
              <a:spcBef>
                <a:spcPts val="0"/>
              </a:spcBef>
              <a:spcAft>
                <a:spcPts val="0"/>
              </a:spcAft>
              <a:buNone/>
            </a:pPr>
            <a:r>
              <a:t/>
            </a:r>
            <a:endParaRPr b="1" sz="1650">
              <a:solidFill>
                <a:srgbClr val="000000"/>
              </a:solidFill>
              <a:latin typeface="Helvetica Neue"/>
              <a:ea typeface="Helvetica Neue"/>
              <a:cs typeface="Helvetica Neue"/>
              <a:sym typeface="Helvetica Neue"/>
            </a:endParaRPr>
          </a:p>
          <a:p>
            <a:pPr indent="0" lvl="0" marL="0" marR="0" rtl="0" algn="l">
              <a:lnSpc>
                <a:spcPct val="108000"/>
              </a:lnSpc>
              <a:spcBef>
                <a:spcPts val="0"/>
              </a:spcBef>
              <a:spcAft>
                <a:spcPts val="0"/>
              </a:spcAft>
              <a:buClr>
                <a:srgbClr val="000000"/>
              </a:buClr>
              <a:buSzPts val="1350"/>
              <a:buFont typeface="Helvetica Neue"/>
              <a:buNone/>
            </a:pPr>
            <a:r>
              <a:rPr b="0" lang="en-US" sz="1350">
                <a:solidFill>
                  <a:srgbClr val="000000"/>
                </a:solidFill>
                <a:latin typeface="Helvetica Neue"/>
                <a:ea typeface="Helvetica Neue"/>
                <a:cs typeface="Helvetica Neue"/>
                <a:sym typeface="Helvetica Neue"/>
              </a:rPr>
              <a:t>Combine the ideas just learned</a:t>
            </a:r>
            <a:endParaRPr/>
          </a:p>
        </p:txBody>
      </p:sp>
      <p:sp>
        <p:nvSpPr>
          <p:cNvPr id="181" name="Google Shape;181;p12"/>
          <p:cNvSpPr/>
          <p:nvPr/>
        </p:nvSpPr>
        <p:spPr>
          <a:xfrm>
            <a:off x="5810250" y="2895600"/>
            <a:ext cx="2343150" cy="2533650"/>
          </a:xfrm>
          <a:prstGeom prst="rect">
            <a:avLst/>
          </a:prstGeom>
          <a:solidFill>
            <a:srgbClr val="D0EDFA"/>
          </a:solidFill>
          <a:ln cap="flat" cmpd="sng" w="9525">
            <a:solidFill>
              <a:srgbClr val="B8BCC4"/>
            </a:solidFill>
            <a:prstDash val="solid"/>
            <a:round/>
            <a:headEnd len="sm" w="sm" type="none"/>
            <a:tailEnd len="sm" w="sm" type="none"/>
          </a:ln>
        </p:spPr>
        <p:txBody>
          <a:bodyPr anchorCtr="0" anchor="t" bIns="114300" lIns="133350" spcFirstLastPara="1" rIns="133350" wrap="square" tIns="152400">
            <a:noAutofit/>
          </a:bodyPr>
          <a:lstStyle/>
          <a:p>
            <a:pPr indent="0" lvl="0" marL="0" marR="0" rtl="0" algn="l">
              <a:lnSpc>
                <a:spcPct val="108000"/>
              </a:lnSpc>
              <a:spcBef>
                <a:spcPts val="0"/>
              </a:spcBef>
              <a:spcAft>
                <a:spcPts val="0"/>
              </a:spcAft>
              <a:buClr>
                <a:srgbClr val="000000"/>
              </a:buClr>
              <a:buSzPts val="1350"/>
              <a:buFont typeface="Helvetica Neue"/>
              <a:buNone/>
            </a:pPr>
            <a:r>
              <a:rPr b="0" lang="en-US" sz="1350">
                <a:solidFill>
                  <a:srgbClr val="000000"/>
                </a:solidFill>
                <a:latin typeface="Helvetica Neue"/>
                <a:ea typeface="Helvetica Neue"/>
                <a:cs typeface="Helvetica Neue"/>
                <a:sym typeface="Helvetica Neue"/>
              </a:rPr>
              <a:t>3</a:t>
            </a:r>
            <a:endParaRPr/>
          </a:p>
          <a:p>
            <a:pPr indent="0" lvl="0" marL="0" marR="0" rtl="0" algn="l">
              <a:lnSpc>
                <a:spcPct val="108000"/>
              </a:lnSpc>
              <a:spcBef>
                <a:spcPts val="0"/>
              </a:spcBef>
              <a:spcAft>
                <a:spcPts val="0"/>
              </a:spcAft>
              <a:buClr>
                <a:srgbClr val="000000"/>
              </a:buClr>
              <a:buSzPts val="1650"/>
              <a:buFont typeface="Helvetica Neue"/>
              <a:buNone/>
            </a:pPr>
            <a:r>
              <a:rPr b="1" lang="en-US" sz="1650">
                <a:solidFill>
                  <a:srgbClr val="000000"/>
                </a:solidFill>
                <a:latin typeface="Helvetica Neue"/>
                <a:ea typeface="Helvetica Neue"/>
                <a:cs typeface="Helvetica Neue"/>
                <a:sym typeface="Helvetica Neue"/>
              </a:rPr>
              <a:t>End-of-chapter problems</a:t>
            </a:r>
            <a:endParaRPr/>
          </a:p>
          <a:p>
            <a:pPr indent="0" lvl="0" marL="0" marR="0" rtl="0" algn="l">
              <a:spcBef>
                <a:spcPts val="0"/>
              </a:spcBef>
              <a:spcAft>
                <a:spcPts val="0"/>
              </a:spcAft>
              <a:buNone/>
            </a:pPr>
            <a:r>
              <a:t/>
            </a:r>
            <a:endParaRPr b="1" sz="1650">
              <a:solidFill>
                <a:srgbClr val="000000"/>
              </a:solidFill>
              <a:latin typeface="Helvetica Neue"/>
              <a:ea typeface="Helvetica Neue"/>
              <a:cs typeface="Helvetica Neue"/>
              <a:sym typeface="Helvetica Neue"/>
            </a:endParaRPr>
          </a:p>
          <a:p>
            <a:pPr indent="0" lvl="0" marL="0" marR="0" rtl="0" algn="l">
              <a:lnSpc>
                <a:spcPct val="108000"/>
              </a:lnSpc>
              <a:spcBef>
                <a:spcPts val="0"/>
              </a:spcBef>
              <a:spcAft>
                <a:spcPts val="0"/>
              </a:spcAft>
              <a:buClr>
                <a:srgbClr val="000000"/>
              </a:buClr>
              <a:buSzPts val="1350"/>
              <a:buFont typeface="Helvetica Neue"/>
              <a:buNone/>
            </a:pPr>
            <a:r>
              <a:rPr b="0" lang="en-US" sz="1350">
                <a:solidFill>
                  <a:srgbClr val="000000"/>
                </a:solidFill>
                <a:latin typeface="Helvetica Neue"/>
                <a:ea typeface="Helvetica Neue"/>
                <a:cs typeface="Helvetica Neue"/>
                <a:sym typeface="Helvetica Neue"/>
              </a:rPr>
              <a:t>Select difficulty and vary the challenge</a:t>
            </a:r>
            <a:endParaRPr/>
          </a:p>
        </p:txBody>
      </p:sp>
      <p:sp>
        <p:nvSpPr>
          <p:cNvPr id="182" name="Google Shape;182;p12"/>
          <p:cNvSpPr/>
          <p:nvPr/>
        </p:nvSpPr>
        <p:spPr>
          <a:xfrm>
            <a:off x="8458200" y="2190750"/>
            <a:ext cx="2343150" cy="3238500"/>
          </a:xfrm>
          <a:prstGeom prst="rect">
            <a:avLst/>
          </a:prstGeom>
          <a:solidFill>
            <a:srgbClr val="3D8DFF"/>
          </a:solidFill>
          <a:ln cap="flat" cmpd="sng" w="9525">
            <a:solidFill>
              <a:srgbClr val="3D8DFF"/>
            </a:solidFill>
            <a:prstDash val="solid"/>
            <a:round/>
            <a:headEnd len="sm" w="sm" type="none"/>
            <a:tailEnd len="sm" w="sm" type="none"/>
          </a:ln>
        </p:spPr>
        <p:txBody>
          <a:bodyPr anchorCtr="0" anchor="t" bIns="114300" lIns="133350" spcFirstLastPara="1" rIns="133350" wrap="square" tIns="152400">
            <a:noAutofit/>
          </a:bodyPr>
          <a:lstStyle/>
          <a:p>
            <a:pPr indent="0" lvl="0" marL="0" marR="0" rtl="0" algn="l">
              <a:lnSpc>
                <a:spcPct val="108000"/>
              </a:lnSpc>
              <a:spcBef>
                <a:spcPts val="0"/>
              </a:spcBef>
              <a:spcAft>
                <a:spcPts val="0"/>
              </a:spcAft>
              <a:buClr>
                <a:srgbClr val="FFFFFF"/>
              </a:buClr>
              <a:buSzPts val="1350"/>
              <a:buFont typeface="Helvetica Neue"/>
              <a:buNone/>
            </a:pPr>
            <a:r>
              <a:rPr b="0" lang="en-US" sz="1350">
                <a:solidFill>
                  <a:srgbClr val="FFFFFF"/>
                </a:solidFill>
                <a:latin typeface="Helvetica Neue"/>
                <a:ea typeface="Helvetica Neue"/>
                <a:cs typeface="Helvetica Neue"/>
                <a:sym typeface="Helvetica Neue"/>
              </a:rPr>
              <a:t>4</a:t>
            </a:r>
            <a:endParaRPr/>
          </a:p>
          <a:p>
            <a:pPr indent="0" lvl="0" marL="0" marR="0" rtl="0" algn="l">
              <a:lnSpc>
                <a:spcPct val="108000"/>
              </a:lnSpc>
              <a:spcBef>
                <a:spcPts val="0"/>
              </a:spcBef>
              <a:spcAft>
                <a:spcPts val="0"/>
              </a:spcAft>
              <a:buClr>
                <a:srgbClr val="FFFFFF"/>
              </a:buClr>
              <a:buSzPts val="1650"/>
              <a:buFont typeface="Helvetica Neue"/>
              <a:buNone/>
            </a:pPr>
            <a:r>
              <a:rPr b="1" lang="en-US" sz="1650">
                <a:solidFill>
                  <a:srgbClr val="FFFFFF"/>
                </a:solidFill>
                <a:latin typeface="Helvetica Neue"/>
                <a:ea typeface="Helvetica Neue"/>
                <a:cs typeface="Helvetica Neue"/>
                <a:sym typeface="Helvetica Neue"/>
              </a:rPr>
              <a:t>Past exams + mock exams</a:t>
            </a:r>
            <a:endParaRPr/>
          </a:p>
          <a:p>
            <a:pPr indent="0" lvl="0" marL="0" marR="0" rtl="0" algn="l">
              <a:spcBef>
                <a:spcPts val="0"/>
              </a:spcBef>
              <a:spcAft>
                <a:spcPts val="0"/>
              </a:spcAft>
              <a:buNone/>
            </a:pPr>
            <a:r>
              <a:t/>
            </a:r>
            <a:endParaRPr b="1" sz="1650">
              <a:solidFill>
                <a:srgbClr val="FFFFFF"/>
              </a:solidFill>
              <a:latin typeface="Helvetica Neue"/>
              <a:ea typeface="Helvetica Neue"/>
              <a:cs typeface="Helvetica Neue"/>
              <a:sym typeface="Helvetica Neue"/>
            </a:endParaRPr>
          </a:p>
          <a:p>
            <a:pPr indent="0" lvl="0" marL="0" marR="0" rtl="0" algn="l">
              <a:lnSpc>
                <a:spcPct val="108000"/>
              </a:lnSpc>
              <a:spcBef>
                <a:spcPts val="0"/>
              </a:spcBef>
              <a:spcAft>
                <a:spcPts val="0"/>
              </a:spcAft>
              <a:buClr>
                <a:srgbClr val="FFFFFF"/>
              </a:buClr>
              <a:buSzPts val="1350"/>
              <a:buFont typeface="Helvetica Neue"/>
              <a:buNone/>
            </a:pPr>
            <a:r>
              <a:rPr b="0" lang="en-US" sz="1350">
                <a:solidFill>
                  <a:srgbClr val="FFFFFF"/>
                </a:solidFill>
                <a:latin typeface="Helvetica Neue"/>
                <a:ea typeface="Helvetica Neue"/>
                <a:cs typeface="Helvetica Neue"/>
                <a:sym typeface="Helvetica Neue"/>
              </a:rPr>
              <a:t>Match complexity, time, and pressure</a:t>
            </a:r>
            <a:endParaRPr/>
          </a:p>
        </p:txBody>
      </p:sp>
      <p:sp>
        <p:nvSpPr>
          <p:cNvPr id="183" name="Google Shape;183;p12"/>
          <p:cNvSpPr/>
          <p:nvPr/>
        </p:nvSpPr>
        <p:spPr>
          <a:xfrm>
            <a:off x="400050" y="5734050"/>
            <a:ext cx="8572500" cy="3810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725"/>
              <a:buFont typeface="Helvetica Neue"/>
              <a:buNone/>
            </a:pPr>
            <a:r>
              <a:rPr b="1" i="0" lang="en-US" sz="1725">
                <a:solidFill>
                  <a:srgbClr val="000000"/>
                </a:solidFill>
                <a:latin typeface="Helvetica Neue"/>
                <a:ea typeface="Helvetica Neue"/>
                <a:cs typeface="Helvetica Neue"/>
                <a:sym typeface="Helvetica Neue"/>
              </a:rPr>
              <a:t>Choose problems by what they test—not by how many you can finish.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8" name="Shape 188"/>
        <p:cNvGrpSpPr/>
        <p:nvPr/>
      </p:nvGrpSpPr>
      <p:grpSpPr>
        <a:xfrm>
          <a:off x="0" y="0"/>
          <a:ext cx="0" cy="0"/>
          <a:chOff x="0" y="0"/>
          <a:chExt cx="0" cy="0"/>
        </a:xfrm>
      </p:grpSpPr>
      <p:sp>
        <p:nvSpPr>
          <p:cNvPr id="189" name="Google Shape;189;p13"/>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EXAM EVIDENCE</a:t>
            </a:r>
            <a:endParaRPr/>
          </a:p>
        </p:txBody>
      </p:sp>
      <p:sp>
        <p:nvSpPr>
          <p:cNvPr id="190" name="Google Shape;190;p13"/>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Use past exams as blueprints—not as study notes</a:t>
            </a:r>
            <a:endParaRPr/>
          </a:p>
        </p:txBody>
      </p:sp>
      <p:sp>
        <p:nvSpPr>
          <p:cNvPr id="191" name="Google Shape;191;p13"/>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3"/>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11</a:t>
            </a:r>
            <a:endParaRPr/>
          </a:p>
        </p:txBody>
      </p:sp>
      <p:sp>
        <p:nvSpPr>
          <p:cNvPr id="193" name="Google Shape;193;p13"/>
          <p:cNvSpPr/>
          <p:nvPr/>
        </p:nvSpPr>
        <p:spPr>
          <a:xfrm>
            <a:off x="400050" y="2076450"/>
            <a:ext cx="5314950" cy="3162300"/>
          </a:xfrm>
          <a:prstGeom prst="rect">
            <a:avLst/>
          </a:prstGeom>
          <a:solidFill>
            <a:srgbClr val="F6F7F8"/>
          </a:solidFill>
          <a:ln cap="flat" cmpd="sng" w="9525">
            <a:solidFill>
              <a:srgbClr val="B8BC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3"/>
          <p:cNvSpPr/>
          <p:nvPr/>
        </p:nvSpPr>
        <p:spPr>
          <a:xfrm>
            <a:off x="723900" y="2381250"/>
            <a:ext cx="1714500" cy="2286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050"/>
              <a:buFont typeface="Helvetica Neue"/>
              <a:buNone/>
            </a:pPr>
            <a:r>
              <a:rPr b="1" i="0" lang="en-US" sz="1050">
                <a:solidFill>
                  <a:srgbClr val="5F6570"/>
                </a:solidFill>
                <a:latin typeface="Helvetica Neue"/>
                <a:ea typeface="Helvetica Neue"/>
                <a:cs typeface="Helvetica Neue"/>
                <a:sym typeface="Helvetica Neue"/>
              </a:rPr>
              <a:t>DO NOT</a:t>
            </a:r>
            <a:endParaRPr/>
          </a:p>
        </p:txBody>
      </p:sp>
      <p:sp>
        <p:nvSpPr>
          <p:cNvPr id="195" name="Google Shape;195;p13"/>
          <p:cNvSpPr/>
          <p:nvPr/>
        </p:nvSpPr>
        <p:spPr>
          <a:xfrm>
            <a:off x="723900" y="2781300"/>
            <a:ext cx="4381500" cy="704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2250"/>
              <a:buFont typeface="Helvetica Neue"/>
              <a:buNone/>
            </a:pPr>
            <a:r>
              <a:rPr b="1" i="0" lang="en-US" sz="2250">
                <a:solidFill>
                  <a:srgbClr val="000000"/>
                </a:solidFill>
                <a:latin typeface="Helvetica Neue"/>
                <a:ea typeface="Helvetica Neue"/>
                <a:cs typeface="Helvetica Neue"/>
                <a:sym typeface="Helvetica Neue"/>
              </a:rPr>
              <a:t>Read solutions and call it practice</a:t>
            </a:r>
            <a:endParaRPr/>
          </a:p>
        </p:txBody>
      </p:sp>
      <p:sp>
        <p:nvSpPr>
          <p:cNvPr id="196" name="Google Shape;196;p13"/>
          <p:cNvSpPr/>
          <p:nvPr/>
        </p:nvSpPr>
        <p:spPr>
          <a:xfrm>
            <a:off x="723900" y="3829050"/>
            <a:ext cx="4362450" cy="1000125"/>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F6570"/>
              </a:buClr>
              <a:buSzPts val="1575"/>
              <a:buFont typeface="Helvetica Neue"/>
              <a:buNone/>
            </a:pPr>
            <a:r>
              <a:rPr b="0" i="0" lang="en-US" sz="1575">
                <a:solidFill>
                  <a:srgbClr val="5F6570"/>
                </a:solidFill>
                <a:latin typeface="Helvetica Neue"/>
                <a:ea typeface="Helvetica Neue"/>
                <a:cs typeface="Helvetica Neue"/>
                <a:sym typeface="Helvetica Neue"/>
              </a:rPr>
              <a:t>That strengthens recognition and familiarity, but it does not rehearse creating an answer from scratch.</a:t>
            </a:r>
            <a:endParaRPr/>
          </a:p>
        </p:txBody>
      </p:sp>
      <p:sp>
        <p:nvSpPr>
          <p:cNvPr id="197" name="Google Shape;197;p13"/>
          <p:cNvSpPr/>
          <p:nvPr/>
        </p:nvSpPr>
        <p:spPr>
          <a:xfrm>
            <a:off x="6096000" y="2076450"/>
            <a:ext cx="5314950" cy="3162300"/>
          </a:xfrm>
          <a:prstGeom prst="rect">
            <a:avLst/>
          </a:prstGeom>
          <a:solidFill>
            <a:srgbClr val="EDF7FC"/>
          </a:solidFill>
          <a:ln cap="flat" cmpd="sng" w="19050">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3"/>
          <p:cNvSpPr/>
          <p:nvPr/>
        </p:nvSpPr>
        <p:spPr>
          <a:xfrm>
            <a:off x="6419850" y="2381250"/>
            <a:ext cx="1714500" cy="2286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DO</a:t>
            </a:r>
            <a:endParaRPr/>
          </a:p>
        </p:txBody>
      </p:sp>
      <p:sp>
        <p:nvSpPr>
          <p:cNvPr id="199" name="Google Shape;199;p13"/>
          <p:cNvSpPr/>
          <p:nvPr/>
        </p:nvSpPr>
        <p:spPr>
          <a:xfrm>
            <a:off x="6419850" y="2781300"/>
            <a:ext cx="4438650" cy="8953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2250"/>
              <a:buFont typeface="Helvetica Neue"/>
              <a:buNone/>
            </a:pPr>
            <a:r>
              <a:rPr b="1" i="0" lang="en-US" sz="2250">
                <a:solidFill>
                  <a:srgbClr val="000000"/>
                </a:solidFill>
                <a:latin typeface="Helvetica Neue"/>
                <a:ea typeface="Helvetica Neue"/>
                <a:cs typeface="Helvetica Neue"/>
                <a:sym typeface="Helvetica Neue"/>
              </a:rPr>
              <a:t>Map recurring topics, formats, and complexity</a:t>
            </a:r>
            <a:endParaRPr/>
          </a:p>
        </p:txBody>
      </p:sp>
      <p:sp>
        <p:nvSpPr>
          <p:cNvPr id="200" name="Google Shape;200;p13"/>
          <p:cNvSpPr/>
          <p:nvPr/>
        </p:nvSpPr>
        <p:spPr>
          <a:xfrm>
            <a:off x="6419850" y="3943350"/>
            <a:ext cx="4343400" cy="9144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F6570"/>
              </a:buClr>
              <a:buSzPts val="1575"/>
              <a:buFont typeface="Helvetica Neue"/>
              <a:buNone/>
            </a:pPr>
            <a:r>
              <a:rPr b="0" i="0" lang="en-US" sz="1575">
                <a:solidFill>
                  <a:srgbClr val="5F6570"/>
                </a:solidFill>
                <a:latin typeface="Helvetica Neue"/>
                <a:ea typeface="Helvetica Neue"/>
                <a:cs typeface="Helvetica Neue"/>
                <a:sym typeface="Helvetica Neue"/>
              </a:rPr>
              <a:t>Then return to the course material, repair weak topics, and attempt a paper under realistic constraints.</a:t>
            </a:r>
            <a:endParaRPr/>
          </a:p>
        </p:txBody>
      </p:sp>
      <p:sp>
        <p:nvSpPr>
          <p:cNvPr id="201" name="Google Shape;201;p13"/>
          <p:cNvSpPr/>
          <p:nvPr/>
        </p:nvSpPr>
        <p:spPr>
          <a:xfrm>
            <a:off x="400050" y="5562600"/>
            <a:ext cx="10287000" cy="3810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575"/>
              <a:buFont typeface="Helvetica Neue"/>
              <a:buNone/>
            </a:pPr>
            <a:r>
              <a:rPr b="1" i="0" lang="en-US" sz="1575">
                <a:solidFill>
                  <a:srgbClr val="3D8DFF"/>
                </a:solidFill>
                <a:latin typeface="Helvetica Neue"/>
                <a:ea typeface="Helvetica Neue"/>
                <a:cs typeface="Helvetica Neue"/>
                <a:sym typeface="Helvetica Neue"/>
              </a:rPr>
              <a:t>Search suggestion from the session: course name + Concordia + past exam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6" name="Shape 206"/>
        <p:cNvGrpSpPr/>
        <p:nvPr/>
      </p:nvGrpSpPr>
      <p:grpSpPr>
        <a:xfrm>
          <a:off x="0" y="0"/>
          <a:ext cx="0" cy="0"/>
          <a:chOff x="0" y="0"/>
          <a:chExt cx="0" cy="0"/>
        </a:xfrm>
      </p:grpSpPr>
      <p:sp>
        <p:nvSpPr>
          <p:cNvPr id="207" name="Google Shape;207;p14"/>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DURABLE RECALL</a:t>
            </a:r>
            <a:endParaRPr/>
          </a:p>
        </p:txBody>
      </p:sp>
      <p:sp>
        <p:nvSpPr>
          <p:cNvPr id="208" name="Google Shape;208;p14"/>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Use spaced retrieval to keep knowledge accessible</a:t>
            </a:r>
            <a:endParaRPr/>
          </a:p>
        </p:txBody>
      </p:sp>
      <p:sp>
        <p:nvSpPr>
          <p:cNvPr id="209" name="Google Shape;209;p14"/>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4"/>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12</a:t>
            </a:r>
            <a:endParaRPr/>
          </a:p>
        </p:txBody>
      </p:sp>
      <p:sp>
        <p:nvSpPr>
          <p:cNvPr id="211" name="Google Shape;211;p14"/>
          <p:cNvSpPr/>
          <p:nvPr/>
        </p:nvSpPr>
        <p:spPr>
          <a:xfrm>
            <a:off x="781050" y="3390900"/>
            <a:ext cx="10287000" cy="28575"/>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4"/>
          <p:cNvSpPr/>
          <p:nvPr/>
        </p:nvSpPr>
        <p:spPr>
          <a:xfrm>
            <a:off x="781050" y="3305175"/>
            <a:ext cx="190500" cy="1905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4"/>
          <p:cNvSpPr/>
          <p:nvPr/>
        </p:nvSpPr>
        <p:spPr>
          <a:xfrm>
            <a:off x="781050" y="2800350"/>
            <a:ext cx="190500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200"/>
              <a:buFont typeface="Helvetica Neue"/>
              <a:buNone/>
            </a:pPr>
            <a:r>
              <a:rPr b="1" i="0" lang="en-US" sz="1200">
                <a:solidFill>
                  <a:srgbClr val="5F6570"/>
                </a:solidFill>
                <a:latin typeface="Helvetica Neue"/>
                <a:ea typeface="Helvetica Neue"/>
                <a:cs typeface="Helvetica Neue"/>
                <a:sym typeface="Helvetica Neue"/>
              </a:rPr>
              <a:t>TODAY</a:t>
            </a:r>
            <a:endParaRPr/>
          </a:p>
        </p:txBody>
      </p:sp>
      <p:sp>
        <p:nvSpPr>
          <p:cNvPr id="214" name="Google Shape;214;p14"/>
          <p:cNvSpPr/>
          <p:nvPr/>
        </p:nvSpPr>
        <p:spPr>
          <a:xfrm>
            <a:off x="781050" y="3848100"/>
            <a:ext cx="272415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950"/>
              <a:buFont typeface="Helvetica Neue"/>
              <a:buNone/>
            </a:pPr>
            <a:r>
              <a:rPr b="1" i="0" lang="en-US" sz="1950">
                <a:solidFill>
                  <a:srgbClr val="000000"/>
                </a:solidFill>
                <a:latin typeface="Helvetica Neue"/>
                <a:ea typeface="Helvetica Neue"/>
                <a:cs typeface="Helvetica Neue"/>
                <a:sym typeface="Helvetica Neue"/>
              </a:rPr>
              <a:t>Learn Topic A</a:t>
            </a:r>
            <a:endParaRPr/>
          </a:p>
        </p:txBody>
      </p:sp>
      <p:sp>
        <p:nvSpPr>
          <p:cNvPr id="215" name="Google Shape;215;p14"/>
          <p:cNvSpPr/>
          <p:nvPr/>
        </p:nvSpPr>
        <p:spPr>
          <a:xfrm>
            <a:off x="781050" y="4438650"/>
            <a:ext cx="2724150" cy="8001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F6570"/>
              </a:buClr>
              <a:buSzPts val="1500"/>
              <a:buFont typeface="Helvetica Neue"/>
              <a:buNone/>
            </a:pPr>
            <a:r>
              <a:rPr b="0" i="0" lang="en-US" sz="1500">
                <a:solidFill>
                  <a:srgbClr val="5F6570"/>
                </a:solidFill>
                <a:latin typeface="Helvetica Neue"/>
                <a:ea typeface="Helvetica Neue"/>
                <a:cs typeface="Helvetica Neue"/>
                <a:sym typeface="Helvetica Neue"/>
              </a:rPr>
              <a:t>Build the first solution path</a:t>
            </a:r>
            <a:endParaRPr/>
          </a:p>
        </p:txBody>
      </p:sp>
      <p:sp>
        <p:nvSpPr>
          <p:cNvPr id="216" name="Google Shape;216;p14"/>
          <p:cNvSpPr/>
          <p:nvPr/>
        </p:nvSpPr>
        <p:spPr>
          <a:xfrm>
            <a:off x="4267200" y="3305175"/>
            <a:ext cx="190500" cy="1905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4"/>
          <p:cNvSpPr/>
          <p:nvPr/>
        </p:nvSpPr>
        <p:spPr>
          <a:xfrm>
            <a:off x="4267200" y="2800350"/>
            <a:ext cx="190500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200"/>
              <a:buFont typeface="Helvetica Neue"/>
              <a:buNone/>
            </a:pPr>
            <a:r>
              <a:rPr b="1" i="0" lang="en-US" sz="1200">
                <a:solidFill>
                  <a:srgbClr val="5F6570"/>
                </a:solidFill>
                <a:latin typeface="Helvetica Neue"/>
                <a:ea typeface="Helvetica Neue"/>
                <a:cs typeface="Helvetica Neue"/>
                <a:sym typeface="Helvetica Neue"/>
              </a:rPr>
              <a:t>+ 1 WEEK</a:t>
            </a:r>
            <a:endParaRPr/>
          </a:p>
        </p:txBody>
      </p:sp>
      <p:sp>
        <p:nvSpPr>
          <p:cNvPr id="218" name="Google Shape;218;p14"/>
          <p:cNvSpPr/>
          <p:nvPr/>
        </p:nvSpPr>
        <p:spPr>
          <a:xfrm>
            <a:off x="4267200" y="3848100"/>
            <a:ext cx="272415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950"/>
              <a:buFont typeface="Helvetica Neue"/>
              <a:buNone/>
            </a:pPr>
            <a:r>
              <a:rPr b="1" i="0" lang="en-US" sz="1950">
                <a:solidFill>
                  <a:srgbClr val="000000"/>
                </a:solidFill>
                <a:latin typeface="Helvetica Neue"/>
                <a:ea typeface="Helvetica Neue"/>
                <a:cs typeface="Helvetica Neue"/>
                <a:sym typeface="Helvetica Neue"/>
              </a:rPr>
              <a:t>Retrieve Topic A</a:t>
            </a:r>
            <a:endParaRPr/>
          </a:p>
        </p:txBody>
      </p:sp>
      <p:sp>
        <p:nvSpPr>
          <p:cNvPr id="219" name="Google Shape;219;p14"/>
          <p:cNvSpPr/>
          <p:nvPr/>
        </p:nvSpPr>
        <p:spPr>
          <a:xfrm>
            <a:off x="4267200" y="4438650"/>
            <a:ext cx="2724150" cy="8001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F6570"/>
              </a:buClr>
              <a:buSzPts val="1500"/>
              <a:buFont typeface="Helvetica Neue"/>
              <a:buNone/>
            </a:pPr>
            <a:r>
              <a:rPr b="0" i="0" lang="en-US" sz="1500">
                <a:solidFill>
                  <a:srgbClr val="5F6570"/>
                </a:solidFill>
                <a:latin typeface="Helvetica Neue"/>
                <a:ea typeface="Helvetica Neue"/>
                <a:cs typeface="Helvetica Neue"/>
                <a:sym typeface="Helvetica Neue"/>
              </a:rPr>
              <a:t>Solve a fresh problem without notes</a:t>
            </a:r>
            <a:endParaRPr/>
          </a:p>
        </p:txBody>
      </p:sp>
      <p:sp>
        <p:nvSpPr>
          <p:cNvPr id="220" name="Google Shape;220;p14"/>
          <p:cNvSpPr/>
          <p:nvPr/>
        </p:nvSpPr>
        <p:spPr>
          <a:xfrm>
            <a:off x="7753350" y="3305175"/>
            <a:ext cx="190500" cy="190500"/>
          </a:xfrm>
          <a:prstGeom prst="ellipse">
            <a:avLst/>
          </a:prstGeom>
          <a:solidFill>
            <a:srgbClr val="3D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4"/>
          <p:cNvSpPr/>
          <p:nvPr/>
        </p:nvSpPr>
        <p:spPr>
          <a:xfrm>
            <a:off x="7753350" y="2800350"/>
            <a:ext cx="190500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200"/>
              <a:buFont typeface="Helvetica Neue"/>
              <a:buNone/>
            </a:pPr>
            <a:r>
              <a:rPr b="1" i="0" lang="en-US" sz="1200">
                <a:solidFill>
                  <a:srgbClr val="3D8DFF"/>
                </a:solidFill>
                <a:latin typeface="Helvetica Neue"/>
                <a:ea typeface="Helvetica Neue"/>
                <a:cs typeface="Helvetica Neue"/>
                <a:sym typeface="Helvetica Neue"/>
              </a:rPr>
              <a:t>+ 2 WEEKS</a:t>
            </a:r>
            <a:endParaRPr/>
          </a:p>
        </p:txBody>
      </p:sp>
      <p:sp>
        <p:nvSpPr>
          <p:cNvPr id="222" name="Google Shape;222;p14"/>
          <p:cNvSpPr/>
          <p:nvPr/>
        </p:nvSpPr>
        <p:spPr>
          <a:xfrm>
            <a:off x="7753350" y="3848100"/>
            <a:ext cx="272415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950"/>
              <a:buFont typeface="Helvetica Neue"/>
              <a:buNone/>
            </a:pPr>
            <a:r>
              <a:rPr b="1" i="0" lang="en-US" sz="1950">
                <a:solidFill>
                  <a:srgbClr val="000000"/>
                </a:solidFill>
                <a:latin typeface="Helvetica Neue"/>
                <a:ea typeface="Helvetica Neue"/>
                <a:cs typeface="Helvetica Neue"/>
                <a:sym typeface="Helvetica Neue"/>
              </a:rPr>
              <a:t>Transfer Topic A</a:t>
            </a:r>
            <a:endParaRPr/>
          </a:p>
        </p:txBody>
      </p:sp>
      <p:sp>
        <p:nvSpPr>
          <p:cNvPr id="223" name="Google Shape;223;p14"/>
          <p:cNvSpPr/>
          <p:nvPr/>
        </p:nvSpPr>
        <p:spPr>
          <a:xfrm>
            <a:off x="7753350" y="4438650"/>
            <a:ext cx="2724150" cy="8001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F6570"/>
              </a:buClr>
              <a:buSzPts val="1500"/>
              <a:buFont typeface="Helvetica Neue"/>
              <a:buNone/>
            </a:pPr>
            <a:r>
              <a:rPr b="0" i="0" lang="en-US" sz="1500">
                <a:solidFill>
                  <a:srgbClr val="5F6570"/>
                </a:solidFill>
                <a:latin typeface="Helvetica Neue"/>
                <a:ea typeface="Helvetica Neue"/>
                <a:cs typeface="Helvetica Neue"/>
                <a:sym typeface="Helvetica Neue"/>
              </a:rPr>
              <a:t>Use it in a different kind of problem</a:t>
            </a:r>
            <a:endParaRPr/>
          </a:p>
        </p:txBody>
      </p:sp>
      <p:sp>
        <p:nvSpPr>
          <p:cNvPr id="224" name="Google Shape;224;p14"/>
          <p:cNvSpPr/>
          <p:nvPr/>
        </p:nvSpPr>
        <p:spPr>
          <a:xfrm>
            <a:off x="400050" y="5600700"/>
            <a:ext cx="10953750" cy="4191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725"/>
              <a:buFont typeface="Helvetica Neue"/>
              <a:buNone/>
            </a:pPr>
            <a:r>
              <a:rPr b="1" i="0" lang="en-US" sz="1725">
                <a:solidFill>
                  <a:srgbClr val="3D8DFF"/>
                </a:solidFill>
                <a:latin typeface="Helvetica Neue"/>
                <a:ea typeface="Helvetica Neue"/>
                <a:cs typeface="Helvetica Neue"/>
                <a:sym typeface="Helvetica Neue"/>
              </a:rPr>
              <a:t>If you can still produce and apply it at the two-week checkpoint, you have stronger evidence of mastery.</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9" name="Shape 229"/>
        <p:cNvGrpSpPr/>
        <p:nvPr/>
      </p:nvGrpSpPr>
      <p:grpSpPr>
        <a:xfrm>
          <a:off x="0" y="0"/>
          <a:ext cx="0" cy="0"/>
          <a:chOff x="0" y="0"/>
          <a:chExt cx="0" cy="0"/>
        </a:xfrm>
      </p:grpSpPr>
      <p:sp>
        <p:nvSpPr>
          <p:cNvPr id="230" name="Google Shape;230;p15"/>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LEARNING ARTIFACT</a:t>
            </a:r>
            <a:endParaRPr/>
          </a:p>
        </p:txBody>
      </p:sp>
      <p:sp>
        <p:nvSpPr>
          <p:cNvPr id="231" name="Google Shape;231;p15"/>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Build your own formula sheet—the construction is the study</a:t>
            </a:r>
            <a:endParaRPr/>
          </a:p>
        </p:txBody>
      </p:sp>
      <p:sp>
        <p:nvSpPr>
          <p:cNvPr id="232" name="Google Shape;232;p15"/>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5"/>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13</a:t>
            </a:r>
            <a:endParaRPr/>
          </a:p>
        </p:txBody>
      </p:sp>
      <p:sp>
        <p:nvSpPr>
          <p:cNvPr id="234" name="Google Shape;234;p15"/>
          <p:cNvSpPr/>
          <p:nvPr/>
        </p:nvSpPr>
        <p:spPr>
          <a:xfrm>
            <a:off x="400050" y="1790700"/>
            <a:ext cx="10668000" cy="5143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650"/>
              <a:buFont typeface="Helvetica Neue"/>
              <a:buNone/>
            </a:pPr>
            <a:r>
              <a:rPr b="0" i="0" lang="en-US" sz="1650">
                <a:solidFill>
                  <a:srgbClr val="5F6570"/>
                </a:solidFill>
                <a:latin typeface="Helvetica Neue"/>
                <a:ea typeface="Helvetica Neue"/>
                <a:cs typeface="Helvetica Neue"/>
                <a:sym typeface="Helvetica Neue"/>
              </a:rPr>
              <a:t>Prioritize weak or uncertain material. In advanced courses, the application column becomes essential.</a:t>
            </a:r>
            <a:endParaRPr/>
          </a:p>
        </p:txBody>
      </p:sp>
      <p:graphicFrame>
        <p:nvGraphicFramePr>
          <p:cNvPr id="235" name="Google Shape;235;p15"/>
          <p:cNvGraphicFramePr/>
          <p:nvPr/>
        </p:nvGraphicFramePr>
        <p:xfrm>
          <a:off x="400050" y="2590800"/>
          <a:ext cx="3000000" cy="3000000"/>
        </p:xfrm>
        <a:graphic>
          <a:graphicData uri="http://schemas.openxmlformats.org/drawingml/2006/table">
            <a:tbl>
              <a:tblPr>
                <a:noFill/>
                <a:tableStyleId>{BFCFEEDF-E2AF-43F8-BE0C-274B32D8C651}</a:tableStyleId>
              </a:tblPr>
              <a:tblGrid>
                <a:gridCol w="2095500"/>
                <a:gridCol w="2857500"/>
                <a:gridCol w="2952750"/>
                <a:gridCol w="3486150"/>
              </a:tblGrid>
              <a:tr h="541025">
                <a:tc>
                  <a:txBody>
                    <a:bodyPr/>
                    <a:lstStyle/>
                    <a:p>
                      <a:pPr indent="0" lvl="0" marL="0" marR="0" rtl="0" algn="l">
                        <a:spcBef>
                          <a:spcPts val="0"/>
                        </a:spcBef>
                        <a:spcAft>
                          <a:spcPts val="0"/>
                        </a:spcAft>
                        <a:buClr>
                          <a:srgbClr val="FFFFFF"/>
                        </a:buClr>
                        <a:buSzPts val="1125"/>
                        <a:buFont typeface="Helvetica Neue"/>
                        <a:buNone/>
                      </a:pPr>
                      <a:r>
                        <a:rPr b="1" lang="en-US" sz="1125" u="none" cap="none" strike="noStrike">
                          <a:solidFill>
                            <a:srgbClr val="FFFFFF"/>
                          </a:solidFill>
                          <a:latin typeface="Helvetica Neue"/>
                          <a:ea typeface="Helvetica Neue"/>
                          <a:cs typeface="Helvetica Neue"/>
                          <a:sym typeface="Helvetica Neue"/>
                        </a:rPr>
                        <a:t>NAME</a:t>
                      </a:r>
                      <a:endParaRPr/>
                    </a:p>
                  </a:txBody>
                  <a:tcPr marT="45725" marB="45725" marR="91450" marL="91450" anchor="ctr">
                    <a:solidFill>
                      <a:srgbClr val="000000"/>
                    </a:solidFill>
                  </a:tcPr>
                </a:tc>
                <a:tc>
                  <a:txBody>
                    <a:bodyPr/>
                    <a:lstStyle/>
                    <a:p>
                      <a:pPr indent="0" lvl="0" marL="0" marR="0" rtl="0" algn="l">
                        <a:spcBef>
                          <a:spcPts val="0"/>
                        </a:spcBef>
                        <a:spcAft>
                          <a:spcPts val="0"/>
                        </a:spcAft>
                        <a:buClr>
                          <a:srgbClr val="FFFFFF"/>
                        </a:buClr>
                        <a:buSzPts val="1125"/>
                        <a:buFont typeface="Helvetica Neue"/>
                        <a:buNone/>
                      </a:pPr>
                      <a:r>
                        <a:rPr b="1" lang="en-US" sz="1125" u="none" cap="none" strike="noStrike">
                          <a:solidFill>
                            <a:srgbClr val="FFFFFF"/>
                          </a:solidFill>
                          <a:latin typeface="Helvetica Neue"/>
                          <a:ea typeface="Helvetica Neue"/>
                          <a:cs typeface="Helvetica Neue"/>
                          <a:sym typeface="Helvetica Neue"/>
                        </a:rPr>
                        <a:t>FORMULA / RULE</a:t>
                      </a:r>
                      <a:endParaRPr/>
                    </a:p>
                  </a:txBody>
                  <a:tcPr marT="45725" marB="45725" marR="91450" marL="91450" anchor="ctr">
                    <a:solidFill>
                      <a:srgbClr val="000000"/>
                    </a:solidFill>
                  </a:tcPr>
                </a:tc>
                <a:tc>
                  <a:txBody>
                    <a:bodyPr/>
                    <a:lstStyle/>
                    <a:p>
                      <a:pPr indent="0" lvl="0" marL="0" marR="0" rtl="0" algn="l">
                        <a:spcBef>
                          <a:spcPts val="0"/>
                        </a:spcBef>
                        <a:spcAft>
                          <a:spcPts val="0"/>
                        </a:spcAft>
                        <a:buClr>
                          <a:srgbClr val="FFFFFF"/>
                        </a:buClr>
                        <a:buSzPts val="1125"/>
                        <a:buFont typeface="Helvetica Neue"/>
                        <a:buNone/>
                      </a:pPr>
                      <a:r>
                        <a:rPr b="1" lang="en-US" sz="1125" u="none" cap="none" strike="noStrike">
                          <a:solidFill>
                            <a:srgbClr val="FFFFFF"/>
                          </a:solidFill>
                          <a:latin typeface="Helvetica Neue"/>
                          <a:ea typeface="Helvetica Neue"/>
                          <a:cs typeface="Helvetica Neue"/>
                          <a:sym typeface="Helvetica Neue"/>
                        </a:rPr>
                        <a:t>WORKED EXAMPLE</a:t>
                      </a:r>
                      <a:endParaRPr/>
                    </a:p>
                  </a:txBody>
                  <a:tcPr marT="45725" marB="45725" marR="91450" marL="91450" anchor="ctr">
                    <a:solidFill>
                      <a:srgbClr val="000000"/>
                    </a:solidFill>
                  </a:tcPr>
                </a:tc>
                <a:tc>
                  <a:txBody>
                    <a:bodyPr/>
                    <a:lstStyle/>
                    <a:p>
                      <a:pPr indent="0" lvl="0" marL="0" marR="0" rtl="0" algn="l">
                        <a:spcBef>
                          <a:spcPts val="0"/>
                        </a:spcBef>
                        <a:spcAft>
                          <a:spcPts val="0"/>
                        </a:spcAft>
                        <a:buClr>
                          <a:srgbClr val="FFFFFF"/>
                        </a:buClr>
                        <a:buSzPts val="1125"/>
                        <a:buFont typeface="Helvetica Neue"/>
                        <a:buNone/>
                      </a:pPr>
                      <a:r>
                        <a:rPr b="1" lang="en-US" sz="1125" u="none" cap="none" strike="noStrike">
                          <a:solidFill>
                            <a:srgbClr val="FFFFFF"/>
                          </a:solidFill>
                          <a:latin typeface="Helvetica Neue"/>
                          <a:ea typeface="Helvetica Neue"/>
                          <a:cs typeface="Helvetica Neue"/>
                          <a:sym typeface="Helvetica Neue"/>
                        </a:rPr>
                        <a:t>APPLICATION / TRIGGER</a:t>
                      </a:r>
                      <a:endParaRPr/>
                    </a:p>
                  </a:txBody>
                  <a:tcPr marT="45725" marB="45725" marR="91450" marL="91450" anchor="ctr">
                    <a:solidFill>
                      <a:srgbClr val="000000"/>
                    </a:solidFill>
                  </a:tcPr>
                </a:tc>
              </a:tr>
              <a:tr h="541025">
                <a:tc>
                  <a:txBody>
                    <a:bodyPr/>
                    <a:lstStyle/>
                    <a:p>
                      <a:pPr indent="0" lvl="0" marL="0" marR="0" rtl="0" algn="l">
                        <a:spcBef>
                          <a:spcPts val="0"/>
                        </a:spcBef>
                        <a:spcAft>
                          <a:spcPts val="0"/>
                        </a:spcAft>
                        <a:buClr>
                          <a:srgbClr val="000000"/>
                        </a:buClr>
                        <a:buSzPts val="1350"/>
                        <a:buFont typeface="Helvetica Neue"/>
                        <a:buNone/>
                      </a:pPr>
                      <a:r>
                        <a:rPr b="1" lang="en-US" sz="1350" u="none" cap="none" strike="noStrike">
                          <a:solidFill>
                            <a:srgbClr val="000000"/>
                          </a:solidFill>
                          <a:latin typeface="Helvetica Neue"/>
                          <a:ea typeface="Helvetica Neue"/>
                          <a:cs typeface="Helvetica Neue"/>
                          <a:sym typeface="Helvetica Neue"/>
                        </a:rPr>
                        <a:t>What is it called?</a:t>
                      </a:r>
                      <a:endParaRPr/>
                    </a:p>
                  </a:txBody>
                  <a:tcPr marT="45725" marB="45725" marR="91450" marL="91450" anchor="ctr">
                    <a:solidFill>
                      <a:srgbClr val="EDF7FC"/>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Write it accurately</a:t>
                      </a:r>
                      <a:endParaRPr/>
                    </a:p>
                  </a:txBody>
                  <a:tcPr marT="45725" marB="45725" marR="91450" marL="91450" anchor="ctr">
                    <a:solidFill>
                      <a:srgbClr val="EDF7FC"/>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Use it once</a:t>
                      </a:r>
                      <a:endParaRPr/>
                    </a:p>
                  </a:txBody>
                  <a:tcPr marT="45725" marB="45725" marR="91450" marL="91450" anchor="ctr">
                    <a:solidFill>
                      <a:srgbClr val="EDF7FC"/>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When should I reach for it?</a:t>
                      </a:r>
                      <a:endParaRPr/>
                    </a:p>
                  </a:txBody>
                  <a:tcPr marT="45725" marB="45725" marR="91450" marL="91450" anchor="ctr">
                    <a:solidFill>
                      <a:srgbClr val="EDF7FC"/>
                    </a:solidFill>
                  </a:tcPr>
                </a:tc>
              </a:tr>
              <a:tr h="541025">
                <a:tc>
                  <a:txBody>
                    <a:bodyPr/>
                    <a:lstStyle/>
                    <a:p>
                      <a:pPr indent="0" lvl="0" marL="0" marR="0" rtl="0" algn="l">
                        <a:spcBef>
                          <a:spcPts val="0"/>
                        </a:spcBef>
                        <a:spcAft>
                          <a:spcPts val="0"/>
                        </a:spcAft>
                        <a:buClr>
                          <a:srgbClr val="000000"/>
                        </a:buClr>
                        <a:buSzPts val="1350"/>
                        <a:buFont typeface="Helvetica Neue"/>
                        <a:buNone/>
                      </a:pPr>
                      <a:r>
                        <a:rPr b="1" lang="en-US" sz="1350" u="none" cap="none" strike="noStrike">
                          <a:solidFill>
                            <a:srgbClr val="000000"/>
                          </a:solidFill>
                          <a:latin typeface="Helvetica Neue"/>
                          <a:ea typeface="Helvetica Neue"/>
                          <a:cs typeface="Helvetica Neue"/>
                          <a:sym typeface="Helvetica Neue"/>
                        </a:rPr>
                        <a:t>Weak spot #1</a:t>
                      </a:r>
                      <a:endParaRPr/>
                    </a:p>
                  </a:txBody>
                  <a:tcPr marT="45725" marB="45725" marR="91450" marL="91450" anchor="ctr">
                    <a:solidFill>
                      <a:srgbClr val="FFFFFF"/>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a:t>
                      </a:r>
                      <a:endParaRPr/>
                    </a:p>
                  </a:txBody>
                  <a:tcPr marT="45725" marB="45725" marR="91450" marL="91450" anchor="ctr">
                    <a:solidFill>
                      <a:srgbClr val="FFFFFF"/>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a:t>
                      </a:r>
                      <a:endParaRPr/>
                    </a:p>
                  </a:txBody>
                  <a:tcPr marT="45725" marB="45725" marR="91450" marL="91450" anchor="ctr">
                    <a:solidFill>
                      <a:srgbClr val="FFFFFF"/>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Clue in the problem statement</a:t>
                      </a:r>
                      <a:endParaRPr/>
                    </a:p>
                  </a:txBody>
                  <a:tcPr marT="45725" marB="45725" marR="91450" marL="91450" anchor="ctr">
                    <a:solidFill>
                      <a:srgbClr val="FFFFFF"/>
                    </a:solidFill>
                  </a:tcPr>
                </a:tc>
              </a:tr>
              <a:tr h="541025">
                <a:tc>
                  <a:txBody>
                    <a:bodyPr/>
                    <a:lstStyle/>
                    <a:p>
                      <a:pPr indent="0" lvl="0" marL="0" marR="0" rtl="0" algn="l">
                        <a:spcBef>
                          <a:spcPts val="0"/>
                        </a:spcBef>
                        <a:spcAft>
                          <a:spcPts val="0"/>
                        </a:spcAft>
                        <a:buClr>
                          <a:srgbClr val="000000"/>
                        </a:buClr>
                        <a:buSzPts val="1350"/>
                        <a:buFont typeface="Helvetica Neue"/>
                        <a:buNone/>
                      </a:pPr>
                      <a:r>
                        <a:rPr b="1" lang="en-US" sz="1350" u="none" cap="none" strike="noStrike">
                          <a:solidFill>
                            <a:srgbClr val="000000"/>
                          </a:solidFill>
                          <a:latin typeface="Helvetica Neue"/>
                          <a:ea typeface="Helvetica Neue"/>
                          <a:cs typeface="Helvetica Neue"/>
                          <a:sym typeface="Helvetica Neue"/>
                        </a:rPr>
                        <a:t>Weak spot #2</a:t>
                      </a:r>
                      <a:endParaRPr/>
                    </a:p>
                  </a:txBody>
                  <a:tcPr marT="45725" marB="45725" marR="91450" marL="91450" anchor="ctr">
                    <a:solidFill>
                      <a:srgbClr val="F6F7F8"/>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a:t>
                      </a:r>
                      <a:endParaRPr/>
                    </a:p>
                  </a:txBody>
                  <a:tcPr marT="45725" marB="45725" marR="91450" marL="91450" anchor="ctr">
                    <a:solidFill>
                      <a:srgbClr val="F6F7F8"/>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a:t>
                      </a:r>
                      <a:endParaRPr/>
                    </a:p>
                  </a:txBody>
                  <a:tcPr marT="45725" marB="45725" marR="91450" marL="91450" anchor="ctr">
                    <a:solidFill>
                      <a:srgbClr val="F6F7F8"/>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Boundary or condition</a:t>
                      </a:r>
                      <a:endParaRPr/>
                    </a:p>
                  </a:txBody>
                  <a:tcPr marT="45725" marB="45725" marR="91450" marL="91450" anchor="ctr">
                    <a:solidFill>
                      <a:srgbClr val="F6F7F8"/>
                    </a:solidFill>
                  </a:tcPr>
                </a:tc>
              </a:tr>
              <a:tr h="541025">
                <a:tc>
                  <a:txBody>
                    <a:bodyPr/>
                    <a:lstStyle/>
                    <a:p>
                      <a:pPr indent="0" lvl="0" marL="0" marR="0" rtl="0" algn="l">
                        <a:spcBef>
                          <a:spcPts val="0"/>
                        </a:spcBef>
                        <a:spcAft>
                          <a:spcPts val="0"/>
                        </a:spcAft>
                        <a:buClr>
                          <a:srgbClr val="000000"/>
                        </a:buClr>
                        <a:buSzPts val="1350"/>
                        <a:buFont typeface="Helvetica Neue"/>
                        <a:buNone/>
                      </a:pPr>
                      <a:r>
                        <a:rPr b="1" lang="en-US" sz="1350" u="none" cap="none" strike="noStrike">
                          <a:solidFill>
                            <a:srgbClr val="000000"/>
                          </a:solidFill>
                          <a:latin typeface="Helvetica Neue"/>
                          <a:ea typeface="Helvetica Neue"/>
                          <a:cs typeface="Helvetica Neue"/>
                          <a:sym typeface="Helvetica Neue"/>
                        </a:rPr>
                        <a:t>Weak spot #3</a:t>
                      </a:r>
                      <a:endParaRPr/>
                    </a:p>
                  </a:txBody>
                  <a:tcPr marT="45725" marB="45725" marR="91450" marL="91450" anchor="ctr">
                    <a:solidFill>
                      <a:srgbClr val="FFFFFF"/>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a:t>
                      </a:r>
                      <a:endParaRPr/>
                    </a:p>
                  </a:txBody>
                  <a:tcPr marT="45725" marB="45725" marR="91450" marL="91450" anchor="ctr">
                    <a:solidFill>
                      <a:srgbClr val="FFFFFF"/>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a:t>
                      </a:r>
                      <a:endParaRPr/>
                    </a:p>
                  </a:txBody>
                  <a:tcPr marT="45725" marB="45725" marR="91450" marL="91450" anchor="ctr">
                    <a:solidFill>
                      <a:srgbClr val="FFFFFF"/>
                    </a:solidFill>
                  </a:tcPr>
                </a:tc>
                <a:tc>
                  <a:txBody>
                    <a:bodyPr/>
                    <a:lstStyle/>
                    <a:p>
                      <a:pPr indent="0" lvl="0" marL="0" marR="0" rtl="0" algn="l">
                        <a:spcBef>
                          <a:spcPts val="0"/>
                        </a:spcBef>
                        <a:spcAft>
                          <a:spcPts val="0"/>
                        </a:spcAft>
                        <a:buClr>
                          <a:srgbClr val="000000"/>
                        </a:buClr>
                        <a:buSzPts val="1350"/>
                        <a:buFont typeface="Helvetica Neue"/>
                        <a:buNone/>
                      </a:pPr>
                      <a:r>
                        <a:rPr b="0" lang="en-US" sz="1350" u="none" cap="none" strike="noStrike">
                          <a:solidFill>
                            <a:srgbClr val="000000"/>
                          </a:solidFill>
                          <a:latin typeface="Helvetica Neue"/>
                          <a:ea typeface="Helvetica Neue"/>
                          <a:cs typeface="Helvetica Neue"/>
                          <a:sym typeface="Helvetica Neue"/>
                        </a:rPr>
                        <a:t>Typical context</a:t>
                      </a:r>
                      <a:endParaRPr/>
                    </a:p>
                  </a:txBody>
                  <a:tcPr marT="45725" marB="45725" marR="91450" marL="91450" anchor="ctr">
                    <a:solidFill>
                      <a:srgbClr val="FFFFFF"/>
                    </a:solidFill>
                  </a:tcPr>
                </a:tc>
              </a:tr>
            </a:tbl>
          </a:graphicData>
        </a:graphic>
      </p:graphicFrame>
      <p:sp>
        <p:nvSpPr>
          <p:cNvPr id="236" name="Google Shape;236;p15"/>
          <p:cNvSpPr/>
          <p:nvPr/>
        </p:nvSpPr>
        <p:spPr>
          <a:xfrm>
            <a:off x="400050" y="5619750"/>
            <a:ext cx="10953750" cy="4191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725"/>
              <a:buFont typeface="Helvetica Neue"/>
              <a:buNone/>
            </a:pPr>
            <a:r>
              <a:rPr b="1" i="0" lang="en-US" sz="1725">
                <a:solidFill>
                  <a:srgbClr val="3D8DFF"/>
                </a:solidFill>
                <a:latin typeface="Helvetica Neue"/>
                <a:ea typeface="Helvetica Neue"/>
                <a:cs typeface="Helvetica Neue"/>
                <a:sym typeface="Helvetica Neue"/>
              </a:rPr>
              <a:t>Do not copy every formula. Capture what you are most likely to forget or misuse.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1" name="Shape 241"/>
        <p:cNvGrpSpPr/>
        <p:nvPr/>
      </p:nvGrpSpPr>
      <p:grpSpPr>
        <a:xfrm>
          <a:off x="0" y="0"/>
          <a:ext cx="0" cy="0"/>
          <a:chOff x="0" y="0"/>
          <a:chExt cx="0" cy="0"/>
        </a:xfrm>
      </p:grpSpPr>
      <p:sp>
        <p:nvSpPr>
          <p:cNvPr id="242" name="Google Shape;242;p16"/>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SIX STEPS</a:t>
            </a:r>
            <a:endParaRPr/>
          </a:p>
        </p:txBody>
      </p:sp>
      <p:sp>
        <p:nvSpPr>
          <p:cNvPr id="243" name="Google Shape;243;p16"/>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Use a six-step routine before choosing a formula</a:t>
            </a:r>
            <a:endParaRPr/>
          </a:p>
        </p:txBody>
      </p:sp>
      <p:sp>
        <p:nvSpPr>
          <p:cNvPr id="244" name="Google Shape;244;p16"/>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6"/>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14</a:t>
            </a:r>
            <a:endParaRPr/>
          </a:p>
        </p:txBody>
      </p:sp>
      <p:sp>
        <p:nvSpPr>
          <p:cNvPr id="246" name="Google Shape;246;p16"/>
          <p:cNvSpPr/>
          <p:nvPr/>
        </p:nvSpPr>
        <p:spPr>
          <a:xfrm>
            <a:off x="571500" y="1962150"/>
            <a:ext cx="43815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350"/>
              <a:buFont typeface="Helvetica Neue"/>
              <a:buNone/>
            </a:pPr>
            <a:r>
              <a:rPr b="1" i="0" lang="en-US" sz="1350">
                <a:solidFill>
                  <a:srgbClr val="3D8DFF"/>
                </a:solidFill>
                <a:latin typeface="Helvetica Neue"/>
                <a:ea typeface="Helvetica Neue"/>
                <a:cs typeface="Helvetica Neue"/>
                <a:sym typeface="Helvetica Neue"/>
              </a:rPr>
              <a:t>01</a:t>
            </a:r>
            <a:endParaRPr/>
          </a:p>
        </p:txBody>
      </p:sp>
      <p:sp>
        <p:nvSpPr>
          <p:cNvPr id="247" name="Google Shape;247;p16"/>
          <p:cNvSpPr/>
          <p:nvPr/>
        </p:nvSpPr>
        <p:spPr>
          <a:xfrm>
            <a:off x="1181100" y="1943100"/>
            <a:ext cx="276225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725"/>
              <a:buFont typeface="Helvetica Neue"/>
              <a:buNone/>
            </a:pPr>
            <a:r>
              <a:rPr b="1" i="0" lang="en-US" sz="1725">
                <a:solidFill>
                  <a:srgbClr val="000000"/>
                </a:solidFill>
                <a:latin typeface="Helvetica Neue"/>
                <a:ea typeface="Helvetica Neue"/>
                <a:cs typeface="Helvetica Neue"/>
                <a:sym typeface="Helvetica Neue"/>
              </a:rPr>
              <a:t>Read for the big picture</a:t>
            </a:r>
            <a:endParaRPr/>
          </a:p>
        </p:txBody>
      </p:sp>
      <p:sp>
        <p:nvSpPr>
          <p:cNvPr id="248" name="Google Shape;248;p16"/>
          <p:cNvSpPr/>
          <p:nvPr/>
        </p:nvSpPr>
        <p:spPr>
          <a:xfrm>
            <a:off x="4210050" y="1952625"/>
            <a:ext cx="7067550" cy="53340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What kind of situation is this?</a:t>
            </a:r>
            <a:endParaRPr/>
          </a:p>
        </p:txBody>
      </p:sp>
      <p:sp>
        <p:nvSpPr>
          <p:cNvPr id="249" name="Google Shape;249;p16"/>
          <p:cNvSpPr/>
          <p:nvPr/>
        </p:nvSpPr>
        <p:spPr>
          <a:xfrm>
            <a:off x="571500" y="2552700"/>
            <a:ext cx="1070610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6"/>
          <p:cNvSpPr/>
          <p:nvPr/>
        </p:nvSpPr>
        <p:spPr>
          <a:xfrm>
            <a:off x="571500" y="2667000"/>
            <a:ext cx="43815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350"/>
              <a:buFont typeface="Helvetica Neue"/>
              <a:buNone/>
            </a:pPr>
            <a:r>
              <a:rPr b="1" i="0" lang="en-US" sz="1350">
                <a:solidFill>
                  <a:srgbClr val="3D8DFF"/>
                </a:solidFill>
                <a:latin typeface="Helvetica Neue"/>
                <a:ea typeface="Helvetica Neue"/>
                <a:cs typeface="Helvetica Neue"/>
                <a:sym typeface="Helvetica Neue"/>
              </a:rPr>
              <a:t>02</a:t>
            </a:r>
            <a:endParaRPr/>
          </a:p>
        </p:txBody>
      </p:sp>
      <p:sp>
        <p:nvSpPr>
          <p:cNvPr id="251" name="Google Shape;251;p16"/>
          <p:cNvSpPr/>
          <p:nvPr/>
        </p:nvSpPr>
        <p:spPr>
          <a:xfrm>
            <a:off x="1181100" y="2647950"/>
            <a:ext cx="276225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725"/>
              <a:buFont typeface="Helvetica Neue"/>
              <a:buNone/>
            </a:pPr>
            <a:r>
              <a:rPr b="1" i="0" lang="en-US" sz="1725">
                <a:solidFill>
                  <a:srgbClr val="000000"/>
                </a:solidFill>
                <a:latin typeface="Helvetica Neue"/>
                <a:ea typeface="Helvetica Neue"/>
                <a:cs typeface="Helvetica Neue"/>
                <a:sym typeface="Helvetica Neue"/>
              </a:rPr>
              <a:t>Read again to understand</a:t>
            </a:r>
            <a:endParaRPr/>
          </a:p>
        </p:txBody>
      </p:sp>
      <p:sp>
        <p:nvSpPr>
          <p:cNvPr id="252" name="Google Shape;252;p16"/>
          <p:cNvSpPr/>
          <p:nvPr/>
        </p:nvSpPr>
        <p:spPr>
          <a:xfrm>
            <a:off x="4210050" y="2657475"/>
            <a:ext cx="7067550" cy="53340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What is the question actually asking?</a:t>
            </a:r>
            <a:endParaRPr/>
          </a:p>
        </p:txBody>
      </p:sp>
      <p:sp>
        <p:nvSpPr>
          <p:cNvPr id="253" name="Google Shape;253;p16"/>
          <p:cNvSpPr/>
          <p:nvPr/>
        </p:nvSpPr>
        <p:spPr>
          <a:xfrm>
            <a:off x="571500" y="3257550"/>
            <a:ext cx="1070610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6"/>
          <p:cNvSpPr/>
          <p:nvPr/>
        </p:nvSpPr>
        <p:spPr>
          <a:xfrm>
            <a:off x="571500" y="3371850"/>
            <a:ext cx="43815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350"/>
              <a:buFont typeface="Helvetica Neue"/>
              <a:buNone/>
            </a:pPr>
            <a:r>
              <a:rPr b="1" i="0" lang="en-US" sz="1350">
                <a:solidFill>
                  <a:srgbClr val="3D8DFF"/>
                </a:solidFill>
                <a:latin typeface="Helvetica Neue"/>
                <a:ea typeface="Helvetica Neue"/>
                <a:cs typeface="Helvetica Neue"/>
                <a:sym typeface="Helvetica Neue"/>
              </a:rPr>
              <a:t>03</a:t>
            </a:r>
            <a:endParaRPr/>
          </a:p>
        </p:txBody>
      </p:sp>
      <p:sp>
        <p:nvSpPr>
          <p:cNvPr id="255" name="Google Shape;255;p16"/>
          <p:cNvSpPr/>
          <p:nvPr/>
        </p:nvSpPr>
        <p:spPr>
          <a:xfrm>
            <a:off x="1181100" y="3352800"/>
            <a:ext cx="276225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725"/>
              <a:buFont typeface="Helvetica Neue"/>
              <a:buNone/>
            </a:pPr>
            <a:r>
              <a:rPr b="1" i="0" lang="en-US" sz="1725">
                <a:solidFill>
                  <a:srgbClr val="000000"/>
                </a:solidFill>
                <a:latin typeface="Helvetica Neue"/>
                <a:ea typeface="Helvetica Neue"/>
                <a:cs typeface="Helvetica Neue"/>
                <a:sym typeface="Helvetica Neue"/>
              </a:rPr>
              <a:t>List knowns and unknowns</a:t>
            </a:r>
            <a:endParaRPr/>
          </a:p>
        </p:txBody>
      </p:sp>
      <p:sp>
        <p:nvSpPr>
          <p:cNvPr id="256" name="Google Shape;256;p16"/>
          <p:cNvSpPr/>
          <p:nvPr/>
        </p:nvSpPr>
        <p:spPr>
          <a:xfrm>
            <a:off x="4210050" y="3362325"/>
            <a:ext cx="7067550" cy="53340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Separate the information given from the target quantity.</a:t>
            </a:r>
            <a:endParaRPr/>
          </a:p>
        </p:txBody>
      </p:sp>
      <p:sp>
        <p:nvSpPr>
          <p:cNvPr id="257" name="Google Shape;257;p16"/>
          <p:cNvSpPr/>
          <p:nvPr/>
        </p:nvSpPr>
        <p:spPr>
          <a:xfrm>
            <a:off x="571500" y="3962400"/>
            <a:ext cx="1070610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6"/>
          <p:cNvSpPr/>
          <p:nvPr/>
        </p:nvSpPr>
        <p:spPr>
          <a:xfrm>
            <a:off x="571500" y="4076700"/>
            <a:ext cx="43815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350"/>
              <a:buFont typeface="Helvetica Neue"/>
              <a:buNone/>
            </a:pPr>
            <a:r>
              <a:rPr b="1" i="0" lang="en-US" sz="1350">
                <a:solidFill>
                  <a:srgbClr val="3D8DFF"/>
                </a:solidFill>
                <a:latin typeface="Helvetica Neue"/>
                <a:ea typeface="Helvetica Neue"/>
                <a:cs typeface="Helvetica Neue"/>
                <a:sym typeface="Helvetica Neue"/>
              </a:rPr>
              <a:t>04</a:t>
            </a:r>
            <a:endParaRPr/>
          </a:p>
        </p:txBody>
      </p:sp>
      <p:sp>
        <p:nvSpPr>
          <p:cNvPr id="259" name="Google Shape;259;p16"/>
          <p:cNvSpPr/>
          <p:nvPr/>
        </p:nvSpPr>
        <p:spPr>
          <a:xfrm>
            <a:off x="1181100" y="4057650"/>
            <a:ext cx="276225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725"/>
              <a:buFont typeface="Helvetica Neue"/>
              <a:buNone/>
            </a:pPr>
            <a:r>
              <a:rPr b="1" i="0" lang="en-US" sz="1725">
                <a:solidFill>
                  <a:srgbClr val="000000"/>
                </a:solidFill>
                <a:latin typeface="Helvetica Neue"/>
                <a:ea typeface="Helvetica Neue"/>
                <a:cs typeface="Helvetica Neue"/>
                <a:sym typeface="Helvetica Neue"/>
              </a:rPr>
              <a:t>Represent the problem</a:t>
            </a:r>
            <a:endParaRPr/>
          </a:p>
        </p:txBody>
      </p:sp>
      <p:sp>
        <p:nvSpPr>
          <p:cNvPr id="260" name="Google Shape;260;p16"/>
          <p:cNvSpPr/>
          <p:nvPr/>
        </p:nvSpPr>
        <p:spPr>
          <a:xfrm>
            <a:off x="4210050" y="4067175"/>
            <a:ext cx="7067550" cy="53340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Draw a picture, graph, table, or diagram when it clarifies relationships.</a:t>
            </a:r>
            <a:endParaRPr/>
          </a:p>
        </p:txBody>
      </p:sp>
      <p:sp>
        <p:nvSpPr>
          <p:cNvPr id="261" name="Google Shape;261;p16"/>
          <p:cNvSpPr/>
          <p:nvPr/>
        </p:nvSpPr>
        <p:spPr>
          <a:xfrm>
            <a:off x="571500" y="4667250"/>
            <a:ext cx="1070610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6"/>
          <p:cNvSpPr/>
          <p:nvPr/>
        </p:nvSpPr>
        <p:spPr>
          <a:xfrm>
            <a:off x="571500" y="4781550"/>
            <a:ext cx="43815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350"/>
              <a:buFont typeface="Helvetica Neue"/>
              <a:buNone/>
            </a:pPr>
            <a:r>
              <a:rPr b="1" i="0" lang="en-US" sz="1350">
                <a:solidFill>
                  <a:srgbClr val="3D8DFF"/>
                </a:solidFill>
                <a:latin typeface="Helvetica Neue"/>
                <a:ea typeface="Helvetica Neue"/>
                <a:cs typeface="Helvetica Neue"/>
                <a:sym typeface="Helvetica Neue"/>
              </a:rPr>
              <a:t>05</a:t>
            </a:r>
            <a:endParaRPr/>
          </a:p>
        </p:txBody>
      </p:sp>
      <p:sp>
        <p:nvSpPr>
          <p:cNvPr id="263" name="Google Shape;263;p16"/>
          <p:cNvSpPr/>
          <p:nvPr/>
        </p:nvSpPr>
        <p:spPr>
          <a:xfrm>
            <a:off x="1181100" y="4762500"/>
            <a:ext cx="276225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725"/>
              <a:buFont typeface="Helvetica Neue"/>
              <a:buNone/>
            </a:pPr>
            <a:r>
              <a:rPr b="1" i="0" lang="en-US" sz="1725">
                <a:solidFill>
                  <a:srgbClr val="000000"/>
                </a:solidFill>
                <a:latin typeface="Helvetica Neue"/>
                <a:ea typeface="Helvetica Neue"/>
                <a:cs typeface="Helvetica Neue"/>
                <a:sym typeface="Helvetica Neue"/>
              </a:rPr>
              <a:t>Plan, translate, solve</a:t>
            </a:r>
            <a:endParaRPr/>
          </a:p>
        </p:txBody>
      </p:sp>
      <p:sp>
        <p:nvSpPr>
          <p:cNvPr id="264" name="Google Shape;264;p16"/>
          <p:cNvSpPr/>
          <p:nvPr/>
        </p:nvSpPr>
        <p:spPr>
          <a:xfrm>
            <a:off x="4210050" y="4772025"/>
            <a:ext cx="7067550" cy="53340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Translate the relationships into an equation or system—then execute.</a:t>
            </a:r>
            <a:endParaRPr/>
          </a:p>
        </p:txBody>
      </p:sp>
      <p:sp>
        <p:nvSpPr>
          <p:cNvPr id="265" name="Google Shape;265;p16"/>
          <p:cNvSpPr/>
          <p:nvPr/>
        </p:nvSpPr>
        <p:spPr>
          <a:xfrm>
            <a:off x="571500" y="5372100"/>
            <a:ext cx="1070610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6"/>
          <p:cNvSpPr/>
          <p:nvPr/>
        </p:nvSpPr>
        <p:spPr>
          <a:xfrm>
            <a:off x="571500" y="5486400"/>
            <a:ext cx="43815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350"/>
              <a:buFont typeface="Helvetica Neue"/>
              <a:buNone/>
            </a:pPr>
            <a:r>
              <a:rPr b="1" i="0" lang="en-US" sz="1350">
                <a:solidFill>
                  <a:srgbClr val="3D8DFF"/>
                </a:solidFill>
                <a:latin typeface="Helvetica Neue"/>
                <a:ea typeface="Helvetica Neue"/>
                <a:cs typeface="Helvetica Neue"/>
                <a:sym typeface="Helvetica Neue"/>
              </a:rPr>
              <a:t>06</a:t>
            </a:r>
            <a:endParaRPr/>
          </a:p>
        </p:txBody>
      </p:sp>
      <p:sp>
        <p:nvSpPr>
          <p:cNvPr id="267" name="Google Shape;267;p16"/>
          <p:cNvSpPr/>
          <p:nvPr/>
        </p:nvSpPr>
        <p:spPr>
          <a:xfrm>
            <a:off x="1181100" y="5467350"/>
            <a:ext cx="276225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725"/>
              <a:buFont typeface="Helvetica Neue"/>
              <a:buNone/>
            </a:pPr>
            <a:r>
              <a:rPr b="1" i="0" lang="en-US" sz="1725">
                <a:solidFill>
                  <a:srgbClr val="000000"/>
                </a:solidFill>
                <a:latin typeface="Helvetica Neue"/>
                <a:ea typeface="Helvetica Neue"/>
                <a:cs typeface="Helvetica Neue"/>
                <a:sym typeface="Helvetica Neue"/>
              </a:rPr>
              <a:t>Check the result</a:t>
            </a:r>
            <a:endParaRPr/>
          </a:p>
        </p:txBody>
      </p:sp>
      <p:sp>
        <p:nvSpPr>
          <p:cNvPr id="268" name="Google Shape;268;p16"/>
          <p:cNvSpPr/>
          <p:nvPr/>
        </p:nvSpPr>
        <p:spPr>
          <a:xfrm>
            <a:off x="4210050" y="5476875"/>
            <a:ext cx="7067550" cy="41910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Use back-substitution, units, bounds, or an alternate method.</a:t>
            </a:r>
            <a:endParaRPr/>
          </a:p>
        </p:txBody>
      </p:sp>
      <p:sp>
        <p:nvSpPr>
          <p:cNvPr id="269" name="Google Shape;269;p16"/>
          <p:cNvSpPr/>
          <p:nvPr/>
        </p:nvSpPr>
        <p:spPr>
          <a:xfrm>
            <a:off x="571500" y="6076950"/>
            <a:ext cx="1070610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4" name="Shape 274"/>
        <p:cNvGrpSpPr/>
        <p:nvPr/>
      </p:nvGrpSpPr>
      <p:grpSpPr>
        <a:xfrm>
          <a:off x="0" y="0"/>
          <a:ext cx="0" cy="0"/>
          <a:chOff x="0" y="0"/>
          <a:chExt cx="0" cy="0"/>
        </a:xfrm>
      </p:grpSpPr>
      <p:sp>
        <p:nvSpPr>
          <p:cNvPr id="275" name="Google Shape;275;p17"/>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EXAM READINESS</a:t>
            </a:r>
            <a:endParaRPr/>
          </a:p>
        </p:txBody>
      </p:sp>
      <p:sp>
        <p:nvSpPr>
          <p:cNvPr id="276" name="Google Shape;276;p17"/>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Practice the performance conditions—not just the content</a:t>
            </a:r>
            <a:endParaRPr/>
          </a:p>
        </p:txBody>
      </p:sp>
      <p:sp>
        <p:nvSpPr>
          <p:cNvPr id="277" name="Google Shape;277;p17"/>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7"/>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15</a:t>
            </a:r>
            <a:endParaRPr/>
          </a:p>
        </p:txBody>
      </p:sp>
      <p:sp>
        <p:nvSpPr>
          <p:cNvPr id="279" name="Google Shape;279;p17"/>
          <p:cNvSpPr/>
          <p:nvPr/>
        </p:nvSpPr>
        <p:spPr>
          <a:xfrm>
            <a:off x="400050" y="1924050"/>
            <a:ext cx="6858000" cy="10668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475"/>
              <a:buFont typeface="Helvetica Neue"/>
              <a:buNone/>
            </a:pPr>
            <a:r>
              <a:rPr b="1" i="0" lang="en-US" sz="2475">
                <a:solidFill>
                  <a:srgbClr val="000000"/>
                </a:solidFill>
                <a:latin typeface="Helvetica Neue"/>
                <a:ea typeface="Helvetica Neue"/>
                <a:cs typeface="Helvetica Neue"/>
                <a:sym typeface="Helvetica Neue"/>
              </a:rPr>
              <a:t>The exam asks you to create a solution quickly, without the supports available during homework.</a:t>
            </a:r>
            <a:endParaRPr/>
          </a:p>
        </p:txBody>
      </p:sp>
      <p:sp>
        <p:nvSpPr>
          <p:cNvPr id="280" name="Google Shape;280;p17"/>
          <p:cNvSpPr/>
          <p:nvPr/>
        </p:nvSpPr>
        <p:spPr>
          <a:xfrm>
            <a:off x="400050" y="3371850"/>
            <a:ext cx="285750" cy="285750"/>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7"/>
          <p:cNvSpPr/>
          <p:nvPr/>
        </p:nvSpPr>
        <p:spPr>
          <a:xfrm>
            <a:off x="428625" y="3343275"/>
            <a:ext cx="228600" cy="2667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1350"/>
              <a:buFont typeface="Helvetica Neue"/>
              <a:buNone/>
            </a:pPr>
            <a:r>
              <a:rPr b="1" i="0" lang="en-US" sz="1350">
                <a:solidFill>
                  <a:srgbClr val="000000"/>
                </a:solidFill>
                <a:latin typeface="Helvetica Neue"/>
                <a:ea typeface="Helvetica Neue"/>
                <a:cs typeface="Helvetica Neue"/>
                <a:sym typeface="Helvetica Neue"/>
              </a:rPr>
              <a:t>✓</a:t>
            </a:r>
            <a:endParaRPr/>
          </a:p>
        </p:txBody>
      </p:sp>
      <p:sp>
        <p:nvSpPr>
          <p:cNvPr id="282" name="Google Shape;282;p17"/>
          <p:cNvSpPr/>
          <p:nvPr/>
        </p:nvSpPr>
        <p:spPr>
          <a:xfrm>
            <a:off x="876300" y="3333750"/>
            <a:ext cx="209550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Closed book</a:t>
            </a:r>
            <a:endParaRPr/>
          </a:p>
        </p:txBody>
      </p:sp>
      <p:sp>
        <p:nvSpPr>
          <p:cNvPr id="283" name="Google Shape;283;p17"/>
          <p:cNvSpPr/>
          <p:nvPr/>
        </p:nvSpPr>
        <p:spPr>
          <a:xfrm>
            <a:off x="876300" y="3752850"/>
            <a:ext cx="457200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Can I retrieve the method?</a:t>
            </a:r>
            <a:endParaRPr/>
          </a:p>
        </p:txBody>
      </p:sp>
      <p:sp>
        <p:nvSpPr>
          <p:cNvPr id="284" name="Google Shape;284;p17"/>
          <p:cNvSpPr/>
          <p:nvPr/>
        </p:nvSpPr>
        <p:spPr>
          <a:xfrm>
            <a:off x="6153150" y="3371850"/>
            <a:ext cx="285750" cy="285750"/>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7"/>
          <p:cNvSpPr/>
          <p:nvPr/>
        </p:nvSpPr>
        <p:spPr>
          <a:xfrm>
            <a:off x="6181725" y="3343275"/>
            <a:ext cx="228600" cy="2667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1350"/>
              <a:buFont typeface="Helvetica Neue"/>
              <a:buNone/>
            </a:pPr>
            <a:r>
              <a:rPr b="1" i="0" lang="en-US" sz="1350">
                <a:solidFill>
                  <a:srgbClr val="000000"/>
                </a:solidFill>
                <a:latin typeface="Helvetica Neue"/>
                <a:ea typeface="Helvetica Neue"/>
                <a:cs typeface="Helvetica Neue"/>
                <a:sym typeface="Helvetica Neue"/>
              </a:rPr>
              <a:t>✓</a:t>
            </a:r>
            <a:endParaRPr/>
          </a:p>
        </p:txBody>
      </p:sp>
      <p:sp>
        <p:nvSpPr>
          <p:cNvPr id="286" name="Google Shape;286;p17"/>
          <p:cNvSpPr/>
          <p:nvPr/>
        </p:nvSpPr>
        <p:spPr>
          <a:xfrm>
            <a:off x="6629400" y="3333750"/>
            <a:ext cx="209550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Timed</a:t>
            </a:r>
            <a:endParaRPr/>
          </a:p>
        </p:txBody>
      </p:sp>
      <p:sp>
        <p:nvSpPr>
          <p:cNvPr id="287" name="Google Shape;287;p17"/>
          <p:cNvSpPr/>
          <p:nvPr/>
        </p:nvSpPr>
        <p:spPr>
          <a:xfrm>
            <a:off x="6629400" y="3752850"/>
            <a:ext cx="457200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Can I choose and execute fast enough?</a:t>
            </a:r>
            <a:endParaRPr/>
          </a:p>
        </p:txBody>
      </p:sp>
      <p:sp>
        <p:nvSpPr>
          <p:cNvPr id="288" name="Google Shape;288;p17"/>
          <p:cNvSpPr/>
          <p:nvPr/>
        </p:nvSpPr>
        <p:spPr>
          <a:xfrm>
            <a:off x="400050" y="4591050"/>
            <a:ext cx="285750" cy="285750"/>
          </a:xfrm>
          <a:prstGeom prst="ellipse">
            <a:avLst/>
          </a:prstGeom>
          <a:solidFill>
            <a:srgbClr val="FFFFFF"/>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7"/>
          <p:cNvSpPr/>
          <p:nvPr/>
        </p:nvSpPr>
        <p:spPr>
          <a:xfrm>
            <a:off x="428625" y="4562475"/>
            <a:ext cx="228600" cy="2667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1350"/>
              <a:buFont typeface="Helvetica Neue"/>
              <a:buNone/>
            </a:pPr>
            <a:r>
              <a:rPr b="1" i="0" lang="en-US" sz="1350">
                <a:solidFill>
                  <a:srgbClr val="000000"/>
                </a:solidFill>
                <a:latin typeface="Helvetica Neue"/>
                <a:ea typeface="Helvetica Neue"/>
                <a:cs typeface="Helvetica Neue"/>
                <a:sym typeface="Helvetica Neue"/>
              </a:rPr>
              <a:t>✓</a:t>
            </a:r>
            <a:endParaRPr/>
          </a:p>
        </p:txBody>
      </p:sp>
      <p:sp>
        <p:nvSpPr>
          <p:cNvPr id="290" name="Google Shape;290;p17"/>
          <p:cNvSpPr/>
          <p:nvPr/>
        </p:nvSpPr>
        <p:spPr>
          <a:xfrm>
            <a:off x="876300" y="4552950"/>
            <a:ext cx="209550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Mixed topics</a:t>
            </a:r>
            <a:endParaRPr/>
          </a:p>
        </p:txBody>
      </p:sp>
      <p:sp>
        <p:nvSpPr>
          <p:cNvPr id="291" name="Google Shape;291;p17"/>
          <p:cNvSpPr/>
          <p:nvPr/>
        </p:nvSpPr>
        <p:spPr>
          <a:xfrm>
            <a:off x="876300" y="4972050"/>
            <a:ext cx="457200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Can I recognize the pattern?</a:t>
            </a:r>
            <a:endParaRPr/>
          </a:p>
        </p:txBody>
      </p:sp>
      <p:sp>
        <p:nvSpPr>
          <p:cNvPr id="292" name="Google Shape;292;p17"/>
          <p:cNvSpPr/>
          <p:nvPr/>
        </p:nvSpPr>
        <p:spPr>
          <a:xfrm>
            <a:off x="6153150" y="4591050"/>
            <a:ext cx="285750" cy="285750"/>
          </a:xfrm>
          <a:prstGeom prst="ellipse">
            <a:avLst/>
          </a:prstGeom>
          <a:solidFill>
            <a:srgbClr val="3D8DFF"/>
          </a:solidFill>
          <a:ln cap="flat" cmpd="sng" w="19050">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7"/>
          <p:cNvSpPr/>
          <p:nvPr/>
        </p:nvSpPr>
        <p:spPr>
          <a:xfrm>
            <a:off x="6181725" y="4562475"/>
            <a:ext cx="228600" cy="2667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FFFFFF"/>
              </a:buClr>
              <a:buSzPts val="1350"/>
              <a:buFont typeface="Helvetica Neue"/>
              <a:buNone/>
            </a:pPr>
            <a:r>
              <a:rPr b="1" i="0" lang="en-US" sz="1350">
                <a:solidFill>
                  <a:srgbClr val="FFFFFF"/>
                </a:solidFill>
                <a:latin typeface="Helvetica Neue"/>
                <a:ea typeface="Helvetica Neue"/>
                <a:cs typeface="Helvetica Neue"/>
                <a:sym typeface="Helvetica Neue"/>
              </a:rPr>
              <a:t>✓</a:t>
            </a:r>
            <a:endParaRPr/>
          </a:p>
        </p:txBody>
      </p:sp>
      <p:sp>
        <p:nvSpPr>
          <p:cNvPr id="294" name="Google Shape;294;p17"/>
          <p:cNvSpPr/>
          <p:nvPr/>
        </p:nvSpPr>
        <p:spPr>
          <a:xfrm>
            <a:off x="6629400" y="4552950"/>
            <a:ext cx="209550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Blank page</a:t>
            </a:r>
            <a:endParaRPr/>
          </a:p>
        </p:txBody>
      </p:sp>
      <p:sp>
        <p:nvSpPr>
          <p:cNvPr id="295" name="Google Shape;295;p17"/>
          <p:cNvSpPr/>
          <p:nvPr/>
        </p:nvSpPr>
        <p:spPr>
          <a:xfrm>
            <a:off x="6629400" y="4972050"/>
            <a:ext cx="457200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425"/>
              <a:buFont typeface="Helvetica Neue"/>
              <a:buNone/>
            </a:pPr>
            <a:r>
              <a:rPr b="0" i="0" lang="en-US" sz="1425">
                <a:solidFill>
                  <a:srgbClr val="5F6570"/>
                </a:solidFill>
                <a:latin typeface="Helvetica Neue"/>
                <a:ea typeface="Helvetica Neue"/>
                <a:cs typeface="Helvetica Neue"/>
                <a:sym typeface="Helvetica Neue"/>
              </a:rPr>
              <a:t>Can I create the solution from scratch?</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0" name="Shape 300"/>
        <p:cNvGrpSpPr/>
        <p:nvPr/>
      </p:nvGrpSpPr>
      <p:grpSpPr>
        <a:xfrm>
          <a:off x="0" y="0"/>
          <a:ext cx="0" cy="0"/>
          <a:chOff x="0" y="0"/>
          <a:chExt cx="0" cy="0"/>
        </a:xfrm>
      </p:grpSpPr>
      <p:sp>
        <p:nvSpPr>
          <p:cNvPr id="301" name="Google Shape;301;p18"/>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AI AS A LEARNING PARTNER</a:t>
            </a:r>
            <a:endParaRPr/>
          </a:p>
        </p:txBody>
      </p:sp>
      <p:sp>
        <p:nvSpPr>
          <p:cNvPr id="302" name="Google Shape;302;p18"/>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Use AI to challenge your thinking—not to become a recipient</a:t>
            </a:r>
            <a:endParaRPr/>
          </a:p>
        </p:txBody>
      </p:sp>
      <p:sp>
        <p:nvSpPr>
          <p:cNvPr id="303" name="Google Shape;303;p18"/>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18"/>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16</a:t>
            </a:r>
            <a:endParaRPr/>
          </a:p>
        </p:txBody>
      </p:sp>
      <p:sp>
        <p:nvSpPr>
          <p:cNvPr id="305" name="Google Shape;305;p18"/>
          <p:cNvSpPr/>
          <p:nvPr/>
        </p:nvSpPr>
        <p:spPr>
          <a:xfrm>
            <a:off x="400050" y="2095500"/>
            <a:ext cx="5219700" cy="3143250"/>
          </a:xfrm>
          <a:prstGeom prst="rect">
            <a:avLst/>
          </a:prstGeom>
          <a:solidFill>
            <a:srgbClr val="EDF7FC"/>
          </a:solidFill>
          <a:ln cap="flat" cmpd="sng" w="9525">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8"/>
          <p:cNvSpPr/>
          <p:nvPr/>
        </p:nvSpPr>
        <p:spPr>
          <a:xfrm>
            <a:off x="723900" y="2381250"/>
            <a:ext cx="1714500" cy="2286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ACTIVE USE</a:t>
            </a:r>
            <a:endParaRPr/>
          </a:p>
        </p:txBody>
      </p:sp>
      <p:sp>
        <p:nvSpPr>
          <p:cNvPr id="307" name="Google Shape;307;p18"/>
          <p:cNvSpPr/>
          <p:nvPr/>
        </p:nvSpPr>
        <p:spPr>
          <a:xfrm>
            <a:off x="723900" y="2781300"/>
            <a:ext cx="4095750" cy="5715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2325"/>
              <a:buFont typeface="Helvetica Neue"/>
              <a:buNone/>
            </a:pPr>
            <a:r>
              <a:rPr b="1" i="0" lang="en-US" sz="2325">
                <a:solidFill>
                  <a:srgbClr val="000000"/>
                </a:solidFill>
                <a:latin typeface="Helvetica Neue"/>
                <a:ea typeface="Helvetica Neue"/>
                <a:cs typeface="Helvetica Neue"/>
                <a:sym typeface="Helvetica Neue"/>
              </a:rPr>
              <a:t>Think first; compare second</a:t>
            </a:r>
            <a:endParaRPr/>
          </a:p>
        </p:txBody>
      </p:sp>
      <p:sp>
        <p:nvSpPr>
          <p:cNvPr id="308" name="Google Shape;308;p18"/>
          <p:cNvSpPr/>
          <p:nvPr/>
        </p:nvSpPr>
        <p:spPr>
          <a:xfrm>
            <a:off x="723900" y="3695700"/>
            <a:ext cx="4191000" cy="1143000"/>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000000"/>
              </a:buClr>
              <a:buSzPts val="1575"/>
              <a:buFont typeface="Helvetica Neue"/>
              <a:buNone/>
            </a:pPr>
            <a:r>
              <a:rPr b="0" i="0" lang="en-US" sz="1575">
                <a:solidFill>
                  <a:srgbClr val="000000"/>
                </a:solidFill>
                <a:latin typeface="Helvetica Neue"/>
                <a:ea typeface="Helvetica Neue"/>
                <a:cs typeface="Helvetica Neue"/>
                <a:sym typeface="Helvetica Neue"/>
              </a:rPr>
              <a:t>Attempt the analysis yourself. Ask AI to critique, explain alternatives, generate a new problem, or question your reasoning.</a:t>
            </a:r>
            <a:endParaRPr/>
          </a:p>
        </p:txBody>
      </p:sp>
      <p:sp>
        <p:nvSpPr>
          <p:cNvPr id="309" name="Google Shape;309;p18"/>
          <p:cNvSpPr/>
          <p:nvPr/>
        </p:nvSpPr>
        <p:spPr>
          <a:xfrm>
            <a:off x="6115050" y="2095500"/>
            <a:ext cx="5295900" cy="3143250"/>
          </a:xfrm>
          <a:prstGeom prst="rect">
            <a:avLst/>
          </a:prstGeom>
          <a:solidFill>
            <a:srgbClr val="F6F7F8"/>
          </a:solidFill>
          <a:ln cap="flat" cmpd="sng" w="9525">
            <a:solidFill>
              <a:srgbClr val="B8BC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8"/>
          <p:cNvSpPr/>
          <p:nvPr/>
        </p:nvSpPr>
        <p:spPr>
          <a:xfrm>
            <a:off x="6438900" y="2381250"/>
            <a:ext cx="1714500" cy="2286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050"/>
              <a:buFont typeface="Helvetica Neue"/>
              <a:buNone/>
            </a:pPr>
            <a:r>
              <a:rPr b="1" i="0" lang="en-US" sz="1050">
                <a:solidFill>
                  <a:srgbClr val="5F6570"/>
                </a:solidFill>
                <a:latin typeface="Helvetica Neue"/>
                <a:ea typeface="Helvetica Neue"/>
                <a:cs typeface="Helvetica Neue"/>
                <a:sym typeface="Helvetica Neue"/>
              </a:rPr>
              <a:t>PASSIVE USE</a:t>
            </a:r>
            <a:endParaRPr/>
          </a:p>
        </p:txBody>
      </p:sp>
      <p:sp>
        <p:nvSpPr>
          <p:cNvPr id="311" name="Google Shape;311;p18"/>
          <p:cNvSpPr/>
          <p:nvPr/>
        </p:nvSpPr>
        <p:spPr>
          <a:xfrm>
            <a:off x="6438900" y="2781300"/>
            <a:ext cx="4095750" cy="5715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2325"/>
              <a:buFont typeface="Helvetica Neue"/>
              <a:buNone/>
            </a:pPr>
            <a:r>
              <a:rPr b="1" i="0" lang="en-US" sz="2325">
                <a:solidFill>
                  <a:srgbClr val="000000"/>
                </a:solidFill>
                <a:latin typeface="Helvetica Neue"/>
                <a:ea typeface="Helvetica Neue"/>
                <a:cs typeface="Helvetica Neue"/>
                <a:sym typeface="Helvetica Neue"/>
              </a:rPr>
              <a:t>Receive polished answers</a:t>
            </a:r>
            <a:endParaRPr/>
          </a:p>
        </p:txBody>
      </p:sp>
      <p:sp>
        <p:nvSpPr>
          <p:cNvPr id="312" name="Google Shape;312;p18"/>
          <p:cNvSpPr/>
          <p:nvPr/>
        </p:nvSpPr>
        <p:spPr>
          <a:xfrm>
            <a:off x="6438900" y="3695700"/>
            <a:ext cx="4095750" cy="1143000"/>
          </a:xfrm>
          <a:prstGeom prst="rect">
            <a:avLst/>
          </a:prstGeom>
          <a:noFill/>
          <a:ln>
            <a:noFill/>
          </a:ln>
        </p:spPr>
        <p:txBody>
          <a:bodyPr anchorCtr="0" anchor="t" bIns="0" lIns="0" spcFirstLastPara="1" rIns="0" wrap="square" tIns="0">
            <a:noAutofit/>
          </a:bodyPr>
          <a:lstStyle/>
          <a:p>
            <a:pPr indent="0" lvl="0" marL="0" marR="0" rtl="0" algn="l">
              <a:lnSpc>
                <a:spcPct val="118000"/>
              </a:lnSpc>
              <a:spcBef>
                <a:spcPts val="0"/>
              </a:spcBef>
              <a:spcAft>
                <a:spcPts val="0"/>
              </a:spcAft>
              <a:buClr>
                <a:srgbClr val="5F6570"/>
              </a:buClr>
              <a:buSzPts val="1575"/>
              <a:buFont typeface="Helvetica Neue"/>
              <a:buNone/>
            </a:pPr>
            <a:r>
              <a:rPr b="0" i="0" lang="en-US" sz="1575">
                <a:solidFill>
                  <a:srgbClr val="5F6570"/>
                </a:solidFill>
                <a:latin typeface="Helvetica Neue"/>
                <a:ea typeface="Helvetica Neue"/>
                <a:cs typeface="Helvetica Neue"/>
                <a:sym typeface="Helvetica Neue"/>
              </a:rPr>
              <a:t>Copying an explanation can feel clear while leaving retrieval, planning, and transfer untouched.</a:t>
            </a:r>
            <a:endParaRPr/>
          </a:p>
        </p:txBody>
      </p:sp>
      <p:sp>
        <p:nvSpPr>
          <p:cNvPr id="313" name="Google Shape;313;p18"/>
          <p:cNvSpPr/>
          <p:nvPr/>
        </p:nvSpPr>
        <p:spPr>
          <a:xfrm>
            <a:off x="400050" y="5600700"/>
            <a:ext cx="8572500" cy="4191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875"/>
              <a:buFont typeface="Helvetica Neue"/>
              <a:buNone/>
            </a:pPr>
            <a:r>
              <a:rPr b="1" i="0" lang="en-US" sz="1875">
                <a:solidFill>
                  <a:srgbClr val="3D8DFF"/>
                </a:solidFill>
                <a:latin typeface="Helvetica Neue"/>
                <a:ea typeface="Helvetica Neue"/>
                <a:cs typeface="Helvetica Neue"/>
                <a:sym typeface="Helvetica Neue"/>
              </a:rPr>
              <a:t>A useful prompt should make you do more thinking—not less.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8" name="Shape 318"/>
        <p:cNvGrpSpPr/>
        <p:nvPr/>
      </p:nvGrpSpPr>
      <p:grpSpPr>
        <a:xfrm>
          <a:off x="0" y="0"/>
          <a:ext cx="0" cy="0"/>
          <a:chOff x="0" y="0"/>
          <a:chExt cx="0" cy="0"/>
        </a:xfrm>
      </p:grpSpPr>
      <p:sp>
        <p:nvSpPr>
          <p:cNvPr id="319" name="Google Shape;319;p19"/>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CONCORDIA SUPPORT</a:t>
            </a:r>
            <a:endParaRPr/>
          </a:p>
        </p:txBody>
      </p:sp>
      <p:sp>
        <p:nvSpPr>
          <p:cNvPr id="320" name="Google Shape;320;p19"/>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Use support early—before a small gap becomes a course-wide problem</a:t>
            </a:r>
            <a:endParaRPr/>
          </a:p>
        </p:txBody>
      </p:sp>
      <p:sp>
        <p:nvSpPr>
          <p:cNvPr id="321" name="Google Shape;321;p19"/>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9"/>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17</a:t>
            </a:r>
            <a:endParaRPr/>
          </a:p>
        </p:txBody>
      </p:sp>
      <p:sp>
        <p:nvSpPr>
          <p:cNvPr id="323" name="Google Shape;323;p19"/>
          <p:cNvSpPr/>
          <p:nvPr/>
        </p:nvSpPr>
        <p:spPr>
          <a:xfrm>
            <a:off x="400050" y="1924050"/>
            <a:ext cx="9048750" cy="666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2025"/>
              <a:buFont typeface="Helvetica Neue"/>
              <a:buNone/>
            </a:pPr>
            <a:r>
              <a:rPr b="1" i="0" lang="en-US" sz="2025">
                <a:solidFill>
                  <a:srgbClr val="000000"/>
                </a:solidFill>
                <a:latin typeface="Helvetica Neue"/>
                <a:ea typeface="Helvetica Neue"/>
                <a:cs typeface="Helvetica Neue"/>
                <a:sym typeface="Helvetica Neue"/>
              </a:rPr>
              <a:t>The Student Success Centre offers multiple ways to diagnose gaps and prepare for assessments.</a:t>
            </a:r>
            <a:endParaRPr/>
          </a:p>
        </p:txBody>
      </p:sp>
      <p:sp>
        <p:nvSpPr>
          <p:cNvPr id="324" name="Google Shape;324;p19"/>
          <p:cNvSpPr/>
          <p:nvPr/>
        </p:nvSpPr>
        <p:spPr>
          <a:xfrm>
            <a:off x="400050" y="3048000"/>
            <a:ext cx="400050" cy="2667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200"/>
              <a:buFont typeface="Helvetica Neue"/>
              <a:buNone/>
            </a:pPr>
            <a:r>
              <a:rPr b="1" i="0" lang="en-US" sz="1200">
                <a:solidFill>
                  <a:srgbClr val="3D8DFF"/>
                </a:solidFill>
                <a:latin typeface="Helvetica Neue"/>
                <a:ea typeface="Helvetica Neue"/>
                <a:cs typeface="Helvetica Neue"/>
                <a:sym typeface="Helvetica Neue"/>
              </a:rPr>
              <a:t>01</a:t>
            </a:r>
            <a:endParaRPr/>
          </a:p>
        </p:txBody>
      </p:sp>
      <p:sp>
        <p:nvSpPr>
          <p:cNvPr id="325" name="Google Shape;325;p19"/>
          <p:cNvSpPr/>
          <p:nvPr/>
        </p:nvSpPr>
        <p:spPr>
          <a:xfrm>
            <a:off x="933450" y="3009900"/>
            <a:ext cx="2800350" cy="4191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75"/>
              <a:buFont typeface="Helvetica Neue"/>
              <a:buNone/>
            </a:pPr>
            <a:r>
              <a:rPr b="1" i="0" lang="en-US" sz="1875">
                <a:solidFill>
                  <a:srgbClr val="000000"/>
                </a:solidFill>
                <a:latin typeface="Helvetica Neue"/>
                <a:ea typeface="Helvetica Neue"/>
                <a:cs typeface="Helvetica Neue"/>
                <a:sym typeface="Helvetica Neue"/>
              </a:rPr>
              <a:t>Tutoring</a:t>
            </a:r>
            <a:endParaRPr/>
          </a:p>
        </p:txBody>
      </p:sp>
      <p:sp>
        <p:nvSpPr>
          <p:cNvPr id="326" name="Google Shape;326;p19"/>
          <p:cNvSpPr/>
          <p:nvPr/>
        </p:nvSpPr>
        <p:spPr>
          <a:xfrm>
            <a:off x="400050" y="3562350"/>
            <a:ext cx="333375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9"/>
          <p:cNvSpPr/>
          <p:nvPr/>
        </p:nvSpPr>
        <p:spPr>
          <a:xfrm>
            <a:off x="4248150" y="3048000"/>
            <a:ext cx="400050" cy="2667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200"/>
              <a:buFont typeface="Helvetica Neue"/>
              <a:buNone/>
            </a:pPr>
            <a:r>
              <a:rPr b="1" i="0" lang="en-US" sz="1200">
                <a:solidFill>
                  <a:srgbClr val="3D8DFF"/>
                </a:solidFill>
                <a:latin typeface="Helvetica Neue"/>
                <a:ea typeface="Helvetica Neue"/>
                <a:cs typeface="Helvetica Neue"/>
                <a:sym typeface="Helvetica Neue"/>
              </a:rPr>
              <a:t>02</a:t>
            </a:r>
            <a:endParaRPr/>
          </a:p>
        </p:txBody>
      </p:sp>
      <p:sp>
        <p:nvSpPr>
          <p:cNvPr id="328" name="Google Shape;328;p19"/>
          <p:cNvSpPr/>
          <p:nvPr/>
        </p:nvSpPr>
        <p:spPr>
          <a:xfrm>
            <a:off x="4781550" y="3009900"/>
            <a:ext cx="2800350" cy="4191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75"/>
              <a:buFont typeface="Helvetica Neue"/>
              <a:buNone/>
            </a:pPr>
            <a:r>
              <a:rPr b="1" i="0" lang="en-US" sz="1875">
                <a:solidFill>
                  <a:srgbClr val="000000"/>
                </a:solidFill>
                <a:latin typeface="Helvetica Neue"/>
                <a:ea typeface="Helvetica Neue"/>
                <a:cs typeface="Helvetica Neue"/>
                <a:sym typeface="Helvetica Neue"/>
              </a:rPr>
              <a:t>Exam preparation</a:t>
            </a:r>
            <a:endParaRPr/>
          </a:p>
        </p:txBody>
      </p:sp>
      <p:sp>
        <p:nvSpPr>
          <p:cNvPr id="329" name="Google Shape;329;p19"/>
          <p:cNvSpPr/>
          <p:nvPr/>
        </p:nvSpPr>
        <p:spPr>
          <a:xfrm>
            <a:off x="4248150" y="3562350"/>
            <a:ext cx="333375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9"/>
          <p:cNvSpPr/>
          <p:nvPr/>
        </p:nvSpPr>
        <p:spPr>
          <a:xfrm>
            <a:off x="8096250" y="3048000"/>
            <a:ext cx="400050" cy="2667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200"/>
              <a:buFont typeface="Helvetica Neue"/>
              <a:buNone/>
            </a:pPr>
            <a:r>
              <a:rPr b="1" i="0" lang="en-US" sz="1200">
                <a:solidFill>
                  <a:srgbClr val="3D8DFF"/>
                </a:solidFill>
                <a:latin typeface="Helvetica Neue"/>
                <a:ea typeface="Helvetica Neue"/>
                <a:cs typeface="Helvetica Neue"/>
                <a:sym typeface="Helvetica Neue"/>
              </a:rPr>
              <a:t>03</a:t>
            </a:r>
            <a:endParaRPr/>
          </a:p>
        </p:txBody>
      </p:sp>
      <p:sp>
        <p:nvSpPr>
          <p:cNvPr id="331" name="Google Shape;331;p19"/>
          <p:cNvSpPr/>
          <p:nvPr/>
        </p:nvSpPr>
        <p:spPr>
          <a:xfrm>
            <a:off x="8629650" y="3009900"/>
            <a:ext cx="2800350" cy="4191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75"/>
              <a:buFont typeface="Helvetica Neue"/>
              <a:buNone/>
            </a:pPr>
            <a:r>
              <a:rPr b="1" i="0" lang="en-US" sz="1875">
                <a:solidFill>
                  <a:srgbClr val="000000"/>
                </a:solidFill>
                <a:latin typeface="Helvetica Neue"/>
                <a:ea typeface="Helvetica Neue"/>
                <a:cs typeface="Helvetica Neue"/>
                <a:sym typeface="Helvetica Neue"/>
              </a:rPr>
              <a:t>Self-assessments</a:t>
            </a:r>
            <a:endParaRPr/>
          </a:p>
        </p:txBody>
      </p:sp>
      <p:sp>
        <p:nvSpPr>
          <p:cNvPr id="332" name="Google Shape;332;p19"/>
          <p:cNvSpPr/>
          <p:nvPr/>
        </p:nvSpPr>
        <p:spPr>
          <a:xfrm>
            <a:off x="8096250" y="3562350"/>
            <a:ext cx="333375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9"/>
          <p:cNvSpPr/>
          <p:nvPr/>
        </p:nvSpPr>
        <p:spPr>
          <a:xfrm>
            <a:off x="400050" y="4114800"/>
            <a:ext cx="400050" cy="2667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200"/>
              <a:buFont typeface="Helvetica Neue"/>
              <a:buNone/>
            </a:pPr>
            <a:r>
              <a:rPr b="1" i="0" lang="en-US" sz="1200">
                <a:solidFill>
                  <a:srgbClr val="3D8DFF"/>
                </a:solidFill>
                <a:latin typeface="Helvetica Neue"/>
                <a:ea typeface="Helvetica Neue"/>
                <a:cs typeface="Helvetica Neue"/>
                <a:sym typeface="Helvetica Neue"/>
              </a:rPr>
              <a:t>04</a:t>
            </a:r>
            <a:endParaRPr/>
          </a:p>
        </p:txBody>
      </p:sp>
      <p:sp>
        <p:nvSpPr>
          <p:cNvPr id="334" name="Google Shape;334;p19"/>
          <p:cNvSpPr/>
          <p:nvPr/>
        </p:nvSpPr>
        <p:spPr>
          <a:xfrm>
            <a:off x="933450" y="4076700"/>
            <a:ext cx="2800350" cy="4191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75"/>
              <a:buFont typeface="Helvetica Neue"/>
              <a:buNone/>
            </a:pPr>
            <a:r>
              <a:rPr b="1" i="0" lang="en-US" sz="1875">
                <a:solidFill>
                  <a:srgbClr val="000000"/>
                </a:solidFill>
                <a:latin typeface="Helvetica Neue"/>
                <a:ea typeface="Helvetica Neue"/>
                <a:cs typeface="Helvetica Neue"/>
                <a:sym typeface="Helvetica Neue"/>
              </a:rPr>
              <a:t>Learning appointments</a:t>
            </a:r>
            <a:endParaRPr/>
          </a:p>
        </p:txBody>
      </p:sp>
      <p:sp>
        <p:nvSpPr>
          <p:cNvPr id="335" name="Google Shape;335;p19"/>
          <p:cNvSpPr/>
          <p:nvPr/>
        </p:nvSpPr>
        <p:spPr>
          <a:xfrm>
            <a:off x="400050" y="4629150"/>
            <a:ext cx="333375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9"/>
          <p:cNvSpPr/>
          <p:nvPr/>
        </p:nvSpPr>
        <p:spPr>
          <a:xfrm>
            <a:off x="4248150" y="4114800"/>
            <a:ext cx="400050" cy="2667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200"/>
              <a:buFont typeface="Helvetica Neue"/>
              <a:buNone/>
            </a:pPr>
            <a:r>
              <a:rPr b="1" i="0" lang="en-US" sz="1200">
                <a:solidFill>
                  <a:srgbClr val="3D8DFF"/>
                </a:solidFill>
                <a:latin typeface="Helvetica Neue"/>
                <a:ea typeface="Helvetica Neue"/>
                <a:cs typeface="Helvetica Neue"/>
                <a:sym typeface="Helvetica Neue"/>
              </a:rPr>
              <a:t>05</a:t>
            </a:r>
            <a:endParaRPr/>
          </a:p>
        </p:txBody>
      </p:sp>
      <p:sp>
        <p:nvSpPr>
          <p:cNvPr id="337" name="Google Shape;337;p19"/>
          <p:cNvSpPr/>
          <p:nvPr/>
        </p:nvSpPr>
        <p:spPr>
          <a:xfrm>
            <a:off x="4781550" y="4076700"/>
            <a:ext cx="2800350" cy="4191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75"/>
              <a:buFont typeface="Helvetica Neue"/>
              <a:buNone/>
            </a:pPr>
            <a:r>
              <a:rPr b="1" i="0" lang="en-US" sz="1875">
                <a:solidFill>
                  <a:srgbClr val="000000"/>
                </a:solidFill>
                <a:latin typeface="Helvetica Neue"/>
                <a:ea typeface="Helvetica Neue"/>
                <a:cs typeface="Helvetica Neue"/>
                <a:sym typeface="Helvetica Neue"/>
              </a:rPr>
              <a:t>Educational videos</a:t>
            </a:r>
            <a:endParaRPr/>
          </a:p>
        </p:txBody>
      </p:sp>
      <p:sp>
        <p:nvSpPr>
          <p:cNvPr id="338" name="Google Shape;338;p19"/>
          <p:cNvSpPr/>
          <p:nvPr/>
        </p:nvSpPr>
        <p:spPr>
          <a:xfrm>
            <a:off x="4248150" y="4629150"/>
            <a:ext cx="333375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9"/>
          <p:cNvSpPr/>
          <p:nvPr/>
        </p:nvSpPr>
        <p:spPr>
          <a:xfrm>
            <a:off x="8096250" y="4114800"/>
            <a:ext cx="400050" cy="2667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200"/>
              <a:buFont typeface="Helvetica Neue"/>
              <a:buNone/>
            </a:pPr>
            <a:r>
              <a:rPr b="1" i="0" lang="en-US" sz="1200">
                <a:solidFill>
                  <a:srgbClr val="3D8DFF"/>
                </a:solidFill>
                <a:latin typeface="Helvetica Neue"/>
                <a:ea typeface="Helvetica Neue"/>
                <a:cs typeface="Helvetica Neue"/>
                <a:sym typeface="Helvetica Neue"/>
              </a:rPr>
              <a:t>06</a:t>
            </a:r>
            <a:endParaRPr/>
          </a:p>
        </p:txBody>
      </p:sp>
      <p:sp>
        <p:nvSpPr>
          <p:cNvPr id="340" name="Google Shape;340;p19"/>
          <p:cNvSpPr/>
          <p:nvPr/>
        </p:nvSpPr>
        <p:spPr>
          <a:xfrm>
            <a:off x="8629650" y="4076700"/>
            <a:ext cx="2800350" cy="4191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75"/>
              <a:buFont typeface="Helvetica Neue"/>
              <a:buNone/>
            </a:pPr>
            <a:r>
              <a:rPr b="1" i="0" lang="en-US" sz="1875">
                <a:solidFill>
                  <a:srgbClr val="000000"/>
                </a:solidFill>
                <a:latin typeface="Helvetica Neue"/>
                <a:ea typeface="Helvetica Neue"/>
                <a:cs typeface="Helvetica Neue"/>
                <a:sym typeface="Helvetica Neue"/>
              </a:rPr>
              <a:t>Learning modules</a:t>
            </a:r>
            <a:endParaRPr/>
          </a:p>
        </p:txBody>
      </p:sp>
      <p:sp>
        <p:nvSpPr>
          <p:cNvPr id="341" name="Google Shape;341;p19"/>
          <p:cNvSpPr/>
          <p:nvPr/>
        </p:nvSpPr>
        <p:spPr>
          <a:xfrm>
            <a:off x="8096250" y="4629150"/>
            <a:ext cx="3333750" cy="952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9"/>
          <p:cNvSpPr/>
          <p:nvPr/>
        </p:nvSpPr>
        <p:spPr>
          <a:xfrm>
            <a:off x="400050" y="5581650"/>
            <a:ext cx="990600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725"/>
              <a:buFont typeface="Helvetica Neue"/>
              <a:buNone/>
            </a:pPr>
            <a:r>
              <a:rPr b="1" i="0" lang="en-US" sz="1725" u="sng">
                <a:solidFill>
                  <a:schemeClr val="hlink"/>
                </a:solidFill>
                <a:latin typeface="Helvetica Neue"/>
                <a:ea typeface="Helvetica Neue"/>
                <a:cs typeface="Helvetica Neue"/>
                <a:sym typeface="Helvetica Neue"/>
                <a:hlinkClick r:id="rId3"/>
              </a:rPr>
              <a:t>concordia.ca/students/success/learning-support.html</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7" name="Shape 347"/>
        <p:cNvGrpSpPr/>
        <p:nvPr/>
      </p:nvGrpSpPr>
      <p:grpSpPr>
        <a:xfrm>
          <a:off x="0" y="0"/>
          <a:ext cx="0" cy="0"/>
          <a:chOff x="0" y="0"/>
          <a:chExt cx="0" cy="0"/>
        </a:xfrm>
      </p:grpSpPr>
      <p:sp>
        <p:nvSpPr>
          <p:cNvPr id="348" name="Google Shape;348;p20"/>
          <p:cNvSpPr/>
          <p:nvPr/>
        </p:nvSpPr>
        <p:spPr>
          <a:xfrm>
            <a:off x="400050" y="400050"/>
            <a:ext cx="4762500" cy="285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200"/>
              <a:buFont typeface="Helvetica Neue"/>
              <a:buNone/>
            </a:pPr>
            <a:r>
              <a:rPr b="1" i="0" lang="en-US" sz="1200">
                <a:solidFill>
                  <a:srgbClr val="3D8DFF"/>
                </a:solidFill>
                <a:latin typeface="Helvetica Neue"/>
                <a:ea typeface="Helvetica Neue"/>
                <a:cs typeface="Helvetica Neue"/>
                <a:sym typeface="Helvetica Neue"/>
              </a:rPr>
              <a:t>YOUR WEEKLY TEACH-BACK</a:t>
            </a:r>
            <a:endParaRPr/>
          </a:p>
        </p:txBody>
      </p:sp>
      <p:sp>
        <p:nvSpPr>
          <p:cNvPr id="349" name="Google Shape;349;p20"/>
          <p:cNvSpPr/>
          <p:nvPr/>
        </p:nvSpPr>
        <p:spPr>
          <a:xfrm>
            <a:off x="400050" y="1314450"/>
            <a:ext cx="10572750" cy="20955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3975"/>
              <a:buFont typeface="Helvetica Neue"/>
              <a:buNone/>
            </a:pPr>
            <a:r>
              <a:rPr b="1" i="0" lang="en-US" sz="3975">
                <a:solidFill>
                  <a:srgbClr val="000000"/>
                </a:solidFill>
                <a:latin typeface="Helvetica Neue"/>
                <a:ea typeface="Helvetica Neue"/>
                <a:cs typeface="Helvetica Neue"/>
                <a:sym typeface="Helvetica Neue"/>
              </a:rPr>
              <a:t>The best test of understanding is whether you can teach the method—and then solve a new problem unaided.</a:t>
            </a:r>
            <a:endParaRPr/>
          </a:p>
        </p:txBody>
      </p:sp>
      <p:sp>
        <p:nvSpPr>
          <p:cNvPr id="350" name="Google Shape;350;p20"/>
          <p:cNvSpPr/>
          <p:nvPr/>
        </p:nvSpPr>
        <p:spPr>
          <a:xfrm>
            <a:off x="400050" y="4095750"/>
            <a:ext cx="361950" cy="3810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950"/>
              <a:buFont typeface="Helvetica Neue"/>
              <a:buNone/>
            </a:pPr>
            <a:r>
              <a:rPr b="1" i="0" lang="en-US" sz="1950">
                <a:solidFill>
                  <a:srgbClr val="3D8DFF"/>
                </a:solidFill>
                <a:latin typeface="Helvetica Neue"/>
                <a:ea typeface="Helvetica Neue"/>
                <a:cs typeface="Helvetica Neue"/>
                <a:sym typeface="Helvetica Neue"/>
              </a:rPr>
              <a:t>1</a:t>
            </a:r>
            <a:endParaRPr/>
          </a:p>
        </p:txBody>
      </p:sp>
      <p:sp>
        <p:nvSpPr>
          <p:cNvPr id="351" name="Google Shape;351;p20"/>
          <p:cNvSpPr/>
          <p:nvPr/>
        </p:nvSpPr>
        <p:spPr>
          <a:xfrm>
            <a:off x="914400" y="4114800"/>
            <a:ext cx="4476750" cy="62865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Clr>
                <a:srgbClr val="000000"/>
              </a:buClr>
              <a:buSzPts val="1500"/>
              <a:buFont typeface="Helvetica Neue"/>
              <a:buNone/>
            </a:pPr>
            <a:r>
              <a:rPr b="1" i="0" lang="en-US" sz="1500">
                <a:solidFill>
                  <a:srgbClr val="000000"/>
                </a:solidFill>
                <a:latin typeface="Helvetica Neue"/>
                <a:ea typeface="Helvetica Neue"/>
                <a:cs typeface="Helvetica Neue"/>
                <a:sym typeface="Helvetica Neue"/>
              </a:rPr>
              <a:t>Choose one concept you learned this week</a:t>
            </a:r>
            <a:endParaRPr/>
          </a:p>
        </p:txBody>
      </p:sp>
      <p:sp>
        <p:nvSpPr>
          <p:cNvPr id="352" name="Google Shape;352;p20"/>
          <p:cNvSpPr/>
          <p:nvPr/>
        </p:nvSpPr>
        <p:spPr>
          <a:xfrm>
            <a:off x="6096000" y="4095750"/>
            <a:ext cx="361950" cy="3810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950"/>
              <a:buFont typeface="Helvetica Neue"/>
              <a:buNone/>
            </a:pPr>
            <a:r>
              <a:rPr b="1" i="0" lang="en-US" sz="1950">
                <a:solidFill>
                  <a:srgbClr val="3D8DFF"/>
                </a:solidFill>
                <a:latin typeface="Helvetica Neue"/>
                <a:ea typeface="Helvetica Neue"/>
                <a:cs typeface="Helvetica Neue"/>
                <a:sym typeface="Helvetica Neue"/>
              </a:rPr>
              <a:t>2</a:t>
            </a:r>
            <a:endParaRPr/>
          </a:p>
        </p:txBody>
      </p:sp>
      <p:sp>
        <p:nvSpPr>
          <p:cNvPr id="353" name="Google Shape;353;p20"/>
          <p:cNvSpPr/>
          <p:nvPr/>
        </p:nvSpPr>
        <p:spPr>
          <a:xfrm>
            <a:off x="6610350" y="4114800"/>
            <a:ext cx="4476750" cy="62865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Clr>
                <a:srgbClr val="000000"/>
              </a:buClr>
              <a:buSzPts val="1500"/>
              <a:buFont typeface="Helvetica Neue"/>
              <a:buNone/>
            </a:pPr>
            <a:r>
              <a:rPr b="1" i="0" lang="en-US" sz="1500">
                <a:solidFill>
                  <a:srgbClr val="000000"/>
                </a:solidFill>
                <a:latin typeface="Helvetica Neue"/>
                <a:ea typeface="Helvetica Neue"/>
                <a:cs typeface="Helvetica Neue"/>
                <a:sym typeface="Helvetica Neue"/>
              </a:rPr>
              <a:t>Explain it simply—and when it applies</a:t>
            </a:r>
            <a:endParaRPr/>
          </a:p>
        </p:txBody>
      </p:sp>
      <p:sp>
        <p:nvSpPr>
          <p:cNvPr id="354" name="Google Shape;354;p20"/>
          <p:cNvSpPr/>
          <p:nvPr/>
        </p:nvSpPr>
        <p:spPr>
          <a:xfrm>
            <a:off x="400050" y="5010150"/>
            <a:ext cx="361950" cy="3810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950"/>
              <a:buFont typeface="Helvetica Neue"/>
              <a:buNone/>
            </a:pPr>
            <a:r>
              <a:rPr b="1" i="0" lang="en-US" sz="1950">
                <a:solidFill>
                  <a:srgbClr val="3D8DFF"/>
                </a:solidFill>
                <a:latin typeface="Helvetica Neue"/>
                <a:ea typeface="Helvetica Neue"/>
                <a:cs typeface="Helvetica Neue"/>
                <a:sym typeface="Helvetica Neue"/>
              </a:rPr>
              <a:t>3</a:t>
            </a:r>
            <a:endParaRPr/>
          </a:p>
        </p:txBody>
      </p:sp>
      <p:sp>
        <p:nvSpPr>
          <p:cNvPr id="355" name="Google Shape;355;p20"/>
          <p:cNvSpPr/>
          <p:nvPr/>
        </p:nvSpPr>
        <p:spPr>
          <a:xfrm>
            <a:off x="914400" y="5029200"/>
            <a:ext cx="4476750" cy="62865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Clr>
                <a:srgbClr val="000000"/>
              </a:buClr>
              <a:buSzPts val="1500"/>
              <a:buFont typeface="Helvetica Neue"/>
              <a:buNone/>
            </a:pPr>
            <a:r>
              <a:rPr b="1" i="0" lang="en-US" sz="1500">
                <a:solidFill>
                  <a:srgbClr val="000000"/>
                </a:solidFill>
                <a:latin typeface="Helvetica Neue"/>
                <a:ea typeface="Helvetica Neue"/>
                <a:cs typeface="Helvetica Neue"/>
                <a:sym typeface="Helvetica Neue"/>
              </a:rPr>
              <a:t>Solve a fresh problem</a:t>
            </a:r>
            <a:endParaRPr/>
          </a:p>
          <a:p>
            <a:pPr indent="0" lvl="0" marL="0" marR="0" rtl="0" algn="l">
              <a:lnSpc>
                <a:spcPct val="108000"/>
              </a:lnSpc>
              <a:spcBef>
                <a:spcPts val="0"/>
              </a:spcBef>
              <a:spcAft>
                <a:spcPts val="0"/>
              </a:spcAft>
              <a:buClr>
                <a:srgbClr val="000000"/>
              </a:buClr>
              <a:buSzPts val="1500"/>
              <a:buFont typeface="Helvetica Neue"/>
              <a:buNone/>
            </a:pPr>
            <a:r>
              <a:rPr b="1" i="0" lang="en-US" sz="1500">
                <a:solidFill>
                  <a:srgbClr val="000000"/>
                </a:solidFill>
                <a:latin typeface="Helvetica Neue"/>
                <a:ea typeface="Helvetica Neue"/>
                <a:cs typeface="Helvetica Neue"/>
                <a:sym typeface="Helvetica Neue"/>
              </a:rPr>
              <a:t>from a blank page</a:t>
            </a:r>
            <a:endParaRPr/>
          </a:p>
        </p:txBody>
      </p:sp>
      <p:sp>
        <p:nvSpPr>
          <p:cNvPr id="356" name="Google Shape;356;p20"/>
          <p:cNvSpPr/>
          <p:nvPr/>
        </p:nvSpPr>
        <p:spPr>
          <a:xfrm>
            <a:off x="6096000" y="5010150"/>
            <a:ext cx="361950" cy="3810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950"/>
              <a:buFont typeface="Helvetica Neue"/>
              <a:buNone/>
            </a:pPr>
            <a:r>
              <a:rPr b="1" i="0" lang="en-US" sz="1950">
                <a:solidFill>
                  <a:srgbClr val="3D8DFF"/>
                </a:solidFill>
                <a:latin typeface="Helvetica Neue"/>
                <a:ea typeface="Helvetica Neue"/>
                <a:cs typeface="Helvetica Neue"/>
                <a:sym typeface="Helvetica Neue"/>
              </a:rPr>
              <a:t>4</a:t>
            </a:r>
            <a:endParaRPr/>
          </a:p>
        </p:txBody>
      </p:sp>
      <p:sp>
        <p:nvSpPr>
          <p:cNvPr id="357" name="Google Shape;357;p20"/>
          <p:cNvSpPr/>
          <p:nvPr/>
        </p:nvSpPr>
        <p:spPr>
          <a:xfrm>
            <a:off x="6610350" y="5029200"/>
            <a:ext cx="4476750" cy="628650"/>
          </a:xfrm>
          <a:prstGeom prst="rect">
            <a:avLst/>
          </a:prstGeom>
          <a:noFill/>
          <a:ln>
            <a:noFill/>
          </a:ln>
        </p:spPr>
        <p:txBody>
          <a:bodyPr anchorCtr="0" anchor="t" bIns="0" lIns="0" spcFirstLastPara="1" rIns="0" wrap="square" tIns="0">
            <a:noAutofit/>
          </a:bodyPr>
          <a:lstStyle/>
          <a:p>
            <a:pPr indent="0" lvl="0" marL="0" marR="0" rtl="0" algn="l">
              <a:lnSpc>
                <a:spcPct val="108000"/>
              </a:lnSpc>
              <a:spcBef>
                <a:spcPts val="0"/>
              </a:spcBef>
              <a:spcAft>
                <a:spcPts val="0"/>
              </a:spcAft>
              <a:buClr>
                <a:srgbClr val="000000"/>
              </a:buClr>
              <a:buSzPts val="1500"/>
              <a:buFont typeface="Helvetica Neue"/>
              <a:buNone/>
            </a:pPr>
            <a:r>
              <a:rPr b="1" i="0" lang="en-US" sz="1500">
                <a:solidFill>
                  <a:srgbClr val="000000"/>
                </a:solidFill>
                <a:latin typeface="Helvetica Neue"/>
                <a:ea typeface="Helvetica Neue"/>
                <a:cs typeface="Helvetica Neue"/>
                <a:sym typeface="Helvetica Neue"/>
              </a:rPr>
              <a:t>Record the struggle;</a:t>
            </a:r>
            <a:endParaRPr/>
          </a:p>
          <a:p>
            <a:pPr indent="0" lvl="0" marL="0" marR="0" rtl="0" algn="l">
              <a:lnSpc>
                <a:spcPct val="108000"/>
              </a:lnSpc>
              <a:spcBef>
                <a:spcPts val="0"/>
              </a:spcBef>
              <a:spcAft>
                <a:spcPts val="0"/>
              </a:spcAft>
              <a:buClr>
                <a:srgbClr val="000000"/>
              </a:buClr>
              <a:buSzPts val="1500"/>
              <a:buFont typeface="Helvetica Neue"/>
              <a:buNone/>
            </a:pPr>
            <a:r>
              <a:rPr b="1" i="0" lang="en-US" sz="1500">
                <a:solidFill>
                  <a:srgbClr val="000000"/>
                </a:solidFill>
                <a:latin typeface="Helvetica Neue"/>
                <a:ea typeface="Helvetica Neue"/>
                <a:cs typeface="Helvetica Neue"/>
                <a:sym typeface="Helvetica Neue"/>
              </a:rPr>
              <a:t>schedule the retry</a:t>
            </a:r>
            <a:endParaRPr/>
          </a:p>
        </p:txBody>
      </p:sp>
      <p:sp>
        <p:nvSpPr>
          <p:cNvPr id="358" name="Google Shape;358;p20"/>
          <p:cNvSpPr/>
          <p:nvPr/>
        </p:nvSpPr>
        <p:spPr>
          <a:xfrm>
            <a:off x="400050" y="6115050"/>
            <a:ext cx="9334500" cy="3238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500"/>
              <a:buFont typeface="Helvetica Neue"/>
              <a:buNone/>
            </a:pPr>
            <a:r>
              <a:rPr b="0" i="0" lang="en-US" sz="1500">
                <a:solidFill>
                  <a:srgbClr val="5F6570"/>
                </a:solidFill>
                <a:latin typeface="Helvetica Neue"/>
                <a:ea typeface="Helvetica Neue"/>
                <a:cs typeface="Helvetica Neue"/>
                <a:sym typeface="Helvetica Neue"/>
              </a:rPr>
              <a:t>Preview → learn → solve → diagnose → retrieve → teach</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21"/>
          <p:cNvSpPr txBox="1"/>
          <p:nvPr/>
        </p:nvSpPr>
        <p:spPr>
          <a:xfrm>
            <a:off x="533400" y="228600"/>
            <a:ext cx="38100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900">
                <a:solidFill>
                  <a:srgbClr val="3D8DFF"/>
                </a:solidFill>
                <a:latin typeface="Helvetica Neue"/>
                <a:ea typeface="Helvetica Neue"/>
                <a:cs typeface="Helvetica Neue"/>
                <a:sym typeface="Helvetica Neue"/>
              </a:rPr>
              <a:t>FIELD NOTE 01</a:t>
            </a:r>
            <a:endParaRPr b="1" sz="900">
              <a:solidFill>
                <a:srgbClr val="3D8DFF"/>
              </a:solidFill>
              <a:latin typeface="Helvetica Neue"/>
              <a:ea typeface="Helvetica Neue"/>
              <a:cs typeface="Helvetica Neue"/>
              <a:sym typeface="Helvetica Neue"/>
            </a:endParaRPr>
          </a:p>
        </p:txBody>
      </p:sp>
      <p:sp>
        <p:nvSpPr>
          <p:cNvPr id="365" name="Google Shape;365;p21"/>
          <p:cNvSpPr txBox="1"/>
          <p:nvPr/>
        </p:nvSpPr>
        <p:spPr>
          <a:xfrm>
            <a:off x="533400" y="482600"/>
            <a:ext cx="11049000" cy="60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rgbClr val="0E1114"/>
                </a:solidFill>
                <a:latin typeface="Helvetica Neue"/>
                <a:ea typeface="Helvetica Neue"/>
                <a:cs typeface="Helvetica Neue"/>
                <a:sym typeface="Helvetica Neue"/>
              </a:rPr>
              <a:t>From worked example to independent solution</a:t>
            </a:r>
            <a:endParaRPr b="1" sz="2800">
              <a:solidFill>
                <a:srgbClr val="0E1114"/>
              </a:solidFill>
              <a:latin typeface="Helvetica Neue"/>
              <a:ea typeface="Helvetica Neue"/>
              <a:cs typeface="Helvetica Neue"/>
              <a:sym typeface="Helvetica Neue"/>
            </a:endParaRPr>
          </a:p>
        </p:txBody>
      </p:sp>
      <p:sp>
        <p:nvSpPr>
          <p:cNvPr id="366" name="Google Shape;366;p21"/>
          <p:cNvSpPr/>
          <p:nvPr/>
        </p:nvSpPr>
        <p:spPr>
          <a:xfrm>
            <a:off x="533400" y="1168400"/>
            <a:ext cx="110490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7" name="Google Shape;367;p21"/>
          <p:cNvSpPr/>
          <p:nvPr/>
        </p:nvSpPr>
        <p:spPr>
          <a:xfrm>
            <a:off x="1155700" y="1409700"/>
            <a:ext cx="2260500" cy="3936900"/>
          </a:xfrm>
          <a:prstGeom prst="rect">
            <a:avLst/>
          </a:prstGeom>
          <a:solidFill>
            <a:srgbClr val="3D8D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8" name="Google Shape;368;p21"/>
          <p:cNvSpPr/>
          <p:nvPr/>
        </p:nvSpPr>
        <p:spPr>
          <a:xfrm>
            <a:off x="4965700" y="1409700"/>
            <a:ext cx="2260500" cy="3936900"/>
          </a:xfrm>
          <a:prstGeom prst="rect">
            <a:avLst/>
          </a:prstGeom>
          <a:solidFill>
            <a:srgbClr val="3D8D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9" name="Google Shape;369;p21"/>
          <p:cNvSpPr/>
          <p:nvPr/>
        </p:nvSpPr>
        <p:spPr>
          <a:xfrm>
            <a:off x="8775700" y="1409700"/>
            <a:ext cx="2260500" cy="3936900"/>
          </a:xfrm>
          <a:prstGeom prst="rect">
            <a:avLst/>
          </a:prstGeom>
          <a:solidFill>
            <a:srgbClr val="3D8D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0" name="Google Shape;370;p21"/>
          <p:cNvSpPr txBox="1"/>
          <p:nvPr/>
        </p:nvSpPr>
        <p:spPr>
          <a:xfrm>
            <a:off x="965200" y="5524500"/>
            <a:ext cx="2730600" cy="63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200">
                <a:solidFill>
                  <a:srgbClr val="0E1114"/>
                </a:solidFill>
                <a:latin typeface="Helvetica Neue"/>
                <a:ea typeface="Helvetica Neue"/>
                <a:cs typeface="Helvetica Neue"/>
                <a:sym typeface="Helvetica Neue"/>
              </a:rPr>
              <a:t>01 · STUDY THE METHOD</a:t>
            </a:r>
            <a:endParaRPr b="1" sz="1200">
              <a:solidFill>
                <a:srgbClr val="0E1114"/>
              </a:solidFill>
              <a:latin typeface="Helvetica Neue"/>
              <a:ea typeface="Helvetica Neue"/>
              <a:cs typeface="Helvetica Neue"/>
              <a:sym typeface="Helvetica Neue"/>
            </a:endParaRPr>
          </a:p>
          <a:p>
            <a:pPr indent="0" lvl="0" marL="0" rtl="0" algn="ctr">
              <a:spcBef>
                <a:spcPts val="0"/>
              </a:spcBef>
              <a:spcAft>
                <a:spcPts val="0"/>
              </a:spcAft>
              <a:buNone/>
            </a:pPr>
            <a:r>
              <a:rPr b="1" lang="en-US" sz="1200">
                <a:solidFill>
                  <a:srgbClr val="0E1114"/>
                </a:solidFill>
                <a:latin typeface="Helvetica Neue"/>
                <a:ea typeface="Helvetica Neue"/>
                <a:cs typeface="Helvetica Neue"/>
                <a:sym typeface="Helvetica Neue"/>
              </a:rPr>
              <a:t>Understand why each step works.</a:t>
            </a:r>
            <a:endParaRPr b="1" sz="1200">
              <a:solidFill>
                <a:srgbClr val="0E1114"/>
              </a:solidFill>
              <a:latin typeface="Helvetica Neue"/>
              <a:ea typeface="Helvetica Neue"/>
              <a:cs typeface="Helvetica Neue"/>
              <a:sym typeface="Helvetica Neue"/>
            </a:endParaRPr>
          </a:p>
        </p:txBody>
      </p:sp>
      <p:sp>
        <p:nvSpPr>
          <p:cNvPr id="371" name="Google Shape;371;p21"/>
          <p:cNvSpPr txBox="1"/>
          <p:nvPr/>
        </p:nvSpPr>
        <p:spPr>
          <a:xfrm>
            <a:off x="4775200" y="5524500"/>
            <a:ext cx="2730600" cy="63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200">
                <a:solidFill>
                  <a:srgbClr val="0E1114"/>
                </a:solidFill>
                <a:latin typeface="Helvetica Neue"/>
                <a:ea typeface="Helvetica Neue"/>
                <a:cs typeface="Helvetica Neue"/>
                <a:sym typeface="Helvetica Neue"/>
              </a:rPr>
              <a:t>02 · HIDE THE MODEL</a:t>
            </a:r>
            <a:endParaRPr b="1" sz="1200">
              <a:solidFill>
                <a:srgbClr val="0E1114"/>
              </a:solidFill>
              <a:latin typeface="Helvetica Neue"/>
              <a:ea typeface="Helvetica Neue"/>
              <a:cs typeface="Helvetica Neue"/>
              <a:sym typeface="Helvetica Neue"/>
            </a:endParaRPr>
          </a:p>
          <a:p>
            <a:pPr indent="0" lvl="0" marL="0" rtl="0" algn="ctr">
              <a:spcBef>
                <a:spcPts val="0"/>
              </a:spcBef>
              <a:spcAft>
                <a:spcPts val="0"/>
              </a:spcAft>
              <a:buNone/>
            </a:pPr>
            <a:r>
              <a:rPr b="1" lang="en-US" sz="1200">
                <a:solidFill>
                  <a:srgbClr val="0E1114"/>
                </a:solidFill>
                <a:latin typeface="Helvetica Neue"/>
                <a:ea typeface="Helvetica Neue"/>
                <a:cs typeface="Helvetica Neue"/>
                <a:sym typeface="Helvetica Neue"/>
              </a:rPr>
              <a:t>Attempt the derivative unaided.</a:t>
            </a:r>
            <a:endParaRPr b="1" sz="1200">
              <a:solidFill>
                <a:srgbClr val="0E1114"/>
              </a:solidFill>
              <a:latin typeface="Helvetica Neue"/>
              <a:ea typeface="Helvetica Neue"/>
              <a:cs typeface="Helvetica Neue"/>
              <a:sym typeface="Helvetica Neue"/>
            </a:endParaRPr>
          </a:p>
        </p:txBody>
      </p:sp>
      <p:sp>
        <p:nvSpPr>
          <p:cNvPr id="372" name="Google Shape;372;p21"/>
          <p:cNvSpPr txBox="1"/>
          <p:nvPr/>
        </p:nvSpPr>
        <p:spPr>
          <a:xfrm>
            <a:off x="8585200" y="5524500"/>
            <a:ext cx="2730600" cy="635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200">
                <a:solidFill>
                  <a:srgbClr val="0E1114"/>
                </a:solidFill>
                <a:latin typeface="Helvetica Neue"/>
                <a:ea typeface="Helvetica Neue"/>
                <a:cs typeface="Helvetica Neue"/>
                <a:sym typeface="Helvetica Neue"/>
              </a:rPr>
              <a:t>03 · DIAGNOSE THE PATH</a:t>
            </a:r>
            <a:endParaRPr b="1" sz="1200">
              <a:solidFill>
                <a:srgbClr val="0E1114"/>
              </a:solidFill>
              <a:latin typeface="Helvetica Neue"/>
              <a:ea typeface="Helvetica Neue"/>
              <a:cs typeface="Helvetica Neue"/>
              <a:sym typeface="Helvetica Neue"/>
            </a:endParaRPr>
          </a:p>
          <a:p>
            <a:pPr indent="0" lvl="0" marL="0" rtl="0" algn="ctr">
              <a:spcBef>
                <a:spcPts val="0"/>
              </a:spcBef>
              <a:spcAft>
                <a:spcPts val="0"/>
              </a:spcAft>
              <a:buNone/>
            </a:pPr>
            <a:r>
              <a:rPr b="1" lang="en-US" sz="1200">
                <a:solidFill>
                  <a:srgbClr val="0E1114"/>
                </a:solidFill>
                <a:latin typeface="Helvetica Neue"/>
                <a:ea typeface="Helvetica Neue"/>
                <a:cs typeface="Helvetica Neue"/>
                <a:sym typeface="Helvetica Neue"/>
              </a:rPr>
              <a:t>Find the missing link—then retry.</a:t>
            </a:r>
            <a:endParaRPr b="1" sz="1200">
              <a:solidFill>
                <a:srgbClr val="0E1114"/>
              </a:solidFill>
              <a:latin typeface="Helvetica Neue"/>
              <a:ea typeface="Helvetica Neue"/>
              <a:cs typeface="Helvetica Neue"/>
              <a:sym typeface="Helvetica Neue"/>
            </a:endParaRPr>
          </a:p>
        </p:txBody>
      </p:sp>
      <p:sp>
        <p:nvSpPr>
          <p:cNvPr id="373" name="Google Shape;373;p21"/>
          <p:cNvSpPr txBox="1"/>
          <p:nvPr/>
        </p:nvSpPr>
        <p:spPr>
          <a:xfrm>
            <a:off x="533400" y="6527800"/>
            <a:ext cx="11049000" cy="15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850">
                <a:solidFill>
                  <a:srgbClr val="616B75"/>
                </a:solidFill>
                <a:latin typeface="Helvetica Neue"/>
                <a:ea typeface="Helvetica Neue"/>
                <a:cs typeface="Helvetica Neue"/>
                <a:sym typeface="Helvetica Neue"/>
              </a:rPr>
              <a:t>Session evidence · Learning in problem-solving courses · 02 Sep 2026</a:t>
            </a:r>
            <a:endParaRPr sz="850">
              <a:solidFill>
                <a:srgbClr val="616B75"/>
              </a:solidFill>
              <a:latin typeface="Helvetica Neue"/>
              <a:ea typeface="Helvetica Neue"/>
              <a:cs typeface="Helvetica Neue"/>
              <a:sym typeface="Helvetica Neue"/>
            </a:endParaRPr>
          </a:p>
        </p:txBody>
      </p:sp>
      <p:pic>
        <p:nvPicPr>
          <p:cNvPr id="374" name="Google Shape;374;p21"/>
          <p:cNvPicPr preferRelativeResize="0"/>
          <p:nvPr/>
        </p:nvPicPr>
        <p:blipFill>
          <a:blip r:embed="rId3">
            <a:alphaModFix/>
          </a:blip>
          <a:stretch>
            <a:fillRect/>
          </a:stretch>
        </p:blipFill>
        <p:spPr>
          <a:xfrm>
            <a:off x="1206501" y="1460500"/>
            <a:ext cx="2159000" cy="3838222"/>
          </a:xfrm>
          <a:prstGeom prst="rect">
            <a:avLst/>
          </a:prstGeom>
          <a:noFill/>
          <a:ln>
            <a:noFill/>
          </a:ln>
        </p:spPr>
      </p:pic>
      <p:pic>
        <p:nvPicPr>
          <p:cNvPr id="375" name="Google Shape;375;p21"/>
          <p:cNvPicPr preferRelativeResize="0"/>
          <p:nvPr/>
        </p:nvPicPr>
        <p:blipFill>
          <a:blip r:embed="rId4">
            <a:alphaModFix/>
          </a:blip>
          <a:stretch>
            <a:fillRect/>
          </a:stretch>
        </p:blipFill>
        <p:spPr>
          <a:xfrm>
            <a:off x="5016501" y="1460500"/>
            <a:ext cx="2159000" cy="3838222"/>
          </a:xfrm>
          <a:prstGeom prst="rect">
            <a:avLst/>
          </a:prstGeom>
          <a:noFill/>
          <a:ln>
            <a:noFill/>
          </a:ln>
        </p:spPr>
      </p:pic>
      <p:pic>
        <p:nvPicPr>
          <p:cNvPr id="376" name="Google Shape;376;p21"/>
          <p:cNvPicPr preferRelativeResize="0"/>
          <p:nvPr/>
        </p:nvPicPr>
        <p:blipFill>
          <a:blip r:embed="rId5">
            <a:alphaModFix/>
          </a:blip>
          <a:stretch>
            <a:fillRect/>
          </a:stretch>
        </p:blipFill>
        <p:spPr>
          <a:xfrm>
            <a:off x="8826501" y="1460500"/>
            <a:ext cx="2159000" cy="383822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sp>
        <p:nvSpPr>
          <p:cNvPr id="27" name="Google Shape;27;p4"/>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THE SHIFT</a:t>
            </a:r>
            <a:endParaRPr/>
          </a:p>
        </p:txBody>
      </p:sp>
      <p:sp>
        <p:nvSpPr>
          <p:cNvPr id="28" name="Google Shape;28;p4"/>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University math rewards creating solutions—not recognizing them</a:t>
            </a:r>
            <a:endParaRPr/>
          </a:p>
        </p:txBody>
      </p:sp>
      <p:sp>
        <p:nvSpPr>
          <p:cNvPr id="29" name="Google Shape;29;p4"/>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4"/>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02</a:t>
            </a:r>
            <a:endParaRPr/>
          </a:p>
        </p:txBody>
      </p:sp>
      <p:sp>
        <p:nvSpPr>
          <p:cNvPr id="31" name="Google Shape;31;p4"/>
          <p:cNvSpPr/>
          <p:nvPr/>
        </p:nvSpPr>
        <p:spPr>
          <a:xfrm>
            <a:off x="400050" y="2038350"/>
            <a:ext cx="6191250" cy="18097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3900"/>
              <a:buFont typeface="Helvetica Neue"/>
              <a:buNone/>
            </a:pPr>
            <a:r>
              <a:rPr b="1" i="0" lang="en-US" sz="3900">
                <a:solidFill>
                  <a:srgbClr val="000000"/>
                </a:solidFill>
                <a:latin typeface="Helvetica Neue"/>
                <a:ea typeface="Helvetica Neue"/>
                <a:cs typeface="Helvetica Neue"/>
                <a:sym typeface="Helvetica Neue"/>
              </a:rPr>
              <a:t>Recognition can feel fluent.</a:t>
            </a:r>
            <a:endParaRPr/>
          </a:p>
          <a:p>
            <a:pPr indent="0" lvl="0" marL="0" marR="0" rtl="0" algn="l">
              <a:lnSpc>
                <a:spcPct val="95000"/>
              </a:lnSpc>
              <a:spcBef>
                <a:spcPts val="0"/>
              </a:spcBef>
              <a:spcAft>
                <a:spcPts val="0"/>
              </a:spcAft>
              <a:buClr>
                <a:srgbClr val="000000"/>
              </a:buClr>
              <a:buSzPts val="3900"/>
              <a:buFont typeface="Helvetica Neue"/>
              <a:buNone/>
            </a:pPr>
            <a:r>
              <a:rPr b="1" i="0" lang="en-US" sz="3900">
                <a:solidFill>
                  <a:srgbClr val="000000"/>
                </a:solidFill>
                <a:latin typeface="Helvetica Neue"/>
                <a:ea typeface="Helvetica Neue"/>
                <a:cs typeface="Helvetica Neue"/>
                <a:sym typeface="Helvetica Neue"/>
              </a:rPr>
              <a:t>Creation proves learning.</a:t>
            </a:r>
            <a:endParaRPr/>
          </a:p>
        </p:txBody>
      </p:sp>
      <p:sp>
        <p:nvSpPr>
          <p:cNvPr id="32" name="Google Shape;32;p4"/>
          <p:cNvSpPr/>
          <p:nvPr/>
        </p:nvSpPr>
        <p:spPr>
          <a:xfrm>
            <a:off x="7010400" y="2133600"/>
            <a:ext cx="19050" cy="3028950"/>
          </a:xfrm>
          <a:prstGeom prst="rect">
            <a:avLst/>
          </a:prstGeom>
          <a:solidFill>
            <a:srgbClr val="3D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a:off x="7448550" y="2152650"/>
            <a:ext cx="2286000" cy="2286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050"/>
              <a:buFont typeface="Helvetica Neue"/>
              <a:buNone/>
            </a:pPr>
            <a:r>
              <a:rPr b="1" i="0" lang="en-US" sz="1050">
                <a:solidFill>
                  <a:srgbClr val="5F6570"/>
                </a:solidFill>
                <a:latin typeface="Helvetica Neue"/>
                <a:ea typeface="Helvetica Neue"/>
                <a:cs typeface="Helvetica Neue"/>
                <a:sym typeface="Helvetica Neue"/>
              </a:rPr>
              <a:t>PASSIVE SUCCESS</a:t>
            </a:r>
            <a:endParaRPr/>
          </a:p>
        </p:txBody>
      </p:sp>
      <p:sp>
        <p:nvSpPr>
          <p:cNvPr id="34" name="Google Shape;34;p4"/>
          <p:cNvSpPr/>
          <p:nvPr/>
        </p:nvSpPr>
        <p:spPr>
          <a:xfrm>
            <a:off x="7448550" y="2533650"/>
            <a:ext cx="3905250" cy="1143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5F6570"/>
              </a:buClr>
              <a:buSzPts val="1575"/>
              <a:buFont typeface="Helvetica Neue"/>
              <a:buNone/>
            </a:pPr>
            <a:r>
              <a:rPr b="0" i="0" lang="en-US" sz="1575">
                <a:solidFill>
                  <a:srgbClr val="5F6570"/>
                </a:solidFill>
                <a:latin typeface="Helvetica Neue"/>
                <a:ea typeface="Helvetica Neue"/>
                <a:cs typeface="Helvetica Neue"/>
                <a:sym typeface="Helvetica Neue"/>
              </a:rPr>
              <a:t>Following a worked solution</a:t>
            </a:r>
            <a:endParaRPr/>
          </a:p>
          <a:p>
            <a:pPr indent="0" lvl="0" marL="0" marR="0" rtl="0" algn="l">
              <a:lnSpc>
                <a:spcPct val="125000"/>
              </a:lnSpc>
              <a:spcBef>
                <a:spcPts val="0"/>
              </a:spcBef>
              <a:spcAft>
                <a:spcPts val="0"/>
              </a:spcAft>
              <a:buClr>
                <a:srgbClr val="5F6570"/>
              </a:buClr>
              <a:buSzPts val="1575"/>
              <a:buFont typeface="Helvetica Neue"/>
              <a:buNone/>
            </a:pPr>
            <a:r>
              <a:rPr b="0" i="0" lang="en-US" sz="1575">
                <a:solidFill>
                  <a:srgbClr val="5F6570"/>
                </a:solidFill>
                <a:latin typeface="Helvetica Neue"/>
                <a:ea typeface="Helvetica Neue"/>
                <a:cs typeface="Helvetica Neue"/>
                <a:sym typeface="Helvetica Neue"/>
              </a:rPr>
              <a:t>Assembling familiar pieces</a:t>
            </a:r>
            <a:endParaRPr/>
          </a:p>
          <a:p>
            <a:pPr indent="0" lvl="0" marL="0" marR="0" rtl="0" algn="l">
              <a:lnSpc>
                <a:spcPct val="125000"/>
              </a:lnSpc>
              <a:spcBef>
                <a:spcPts val="0"/>
              </a:spcBef>
              <a:spcAft>
                <a:spcPts val="0"/>
              </a:spcAft>
              <a:buClr>
                <a:srgbClr val="5F6570"/>
              </a:buClr>
              <a:buSzPts val="1575"/>
              <a:buFont typeface="Helvetica Neue"/>
              <a:buNone/>
            </a:pPr>
            <a:r>
              <a:rPr b="0" i="0" lang="en-US" sz="1575">
                <a:solidFill>
                  <a:srgbClr val="5F6570"/>
                </a:solidFill>
                <a:latin typeface="Helvetica Neue"/>
                <a:ea typeface="Helvetica Neue"/>
                <a:cs typeface="Helvetica Neue"/>
                <a:sym typeface="Helvetica Neue"/>
              </a:rPr>
              <a:t>Explaining an answer already shown</a:t>
            </a:r>
            <a:endParaRPr/>
          </a:p>
        </p:txBody>
      </p:sp>
      <p:sp>
        <p:nvSpPr>
          <p:cNvPr id="35" name="Google Shape;35;p4"/>
          <p:cNvSpPr/>
          <p:nvPr/>
        </p:nvSpPr>
        <p:spPr>
          <a:xfrm>
            <a:off x="7448550" y="4095750"/>
            <a:ext cx="2286000" cy="2286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ACTIVE MASTERY</a:t>
            </a:r>
            <a:endParaRPr/>
          </a:p>
        </p:txBody>
      </p:sp>
      <p:sp>
        <p:nvSpPr>
          <p:cNvPr id="36" name="Google Shape;36;p4"/>
          <p:cNvSpPr/>
          <p:nvPr/>
        </p:nvSpPr>
        <p:spPr>
          <a:xfrm>
            <a:off x="7448550" y="4476750"/>
            <a:ext cx="3905250" cy="11430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575"/>
              <a:buFont typeface="Helvetica Neue"/>
              <a:buNone/>
            </a:pPr>
            <a:r>
              <a:rPr b="1" i="0" lang="en-US" sz="1575">
                <a:solidFill>
                  <a:srgbClr val="000000"/>
                </a:solidFill>
                <a:latin typeface="Helvetica Neue"/>
                <a:ea typeface="Helvetica Neue"/>
                <a:cs typeface="Helvetica Neue"/>
                <a:sym typeface="Helvetica Neue"/>
              </a:rPr>
              <a:t>Starting from a blank page</a:t>
            </a:r>
            <a:endParaRPr/>
          </a:p>
          <a:p>
            <a:pPr indent="0" lvl="0" marL="0" marR="0" rtl="0" algn="l">
              <a:lnSpc>
                <a:spcPct val="125000"/>
              </a:lnSpc>
              <a:spcBef>
                <a:spcPts val="0"/>
              </a:spcBef>
              <a:spcAft>
                <a:spcPts val="0"/>
              </a:spcAft>
              <a:buClr>
                <a:srgbClr val="000000"/>
              </a:buClr>
              <a:buSzPts val="1575"/>
              <a:buFont typeface="Helvetica Neue"/>
              <a:buNone/>
            </a:pPr>
            <a:r>
              <a:rPr b="1" i="0" lang="en-US" sz="1575">
                <a:solidFill>
                  <a:srgbClr val="000000"/>
                </a:solidFill>
                <a:latin typeface="Helvetica Neue"/>
                <a:ea typeface="Helvetica Neue"/>
                <a:cs typeface="Helvetica Neue"/>
                <a:sym typeface="Helvetica Neue"/>
              </a:rPr>
              <a:t>Selecting a method independently</a:t>
            </a:r>
            <a:endParaRPr/>
          </a:p>
          <a:p>
            <a:pPr indent="0" lvl="0" marL="0" marR="0" rtl="0" algn="l">
              <a:lnSpc>
                <a:spcPct val="125000"/>
              </a:lnSpc>
              <a:spcBef>
                <a:spcPts val="0"/>
              </a:spcBef>
              <a:spcAft>
                <a:spcPts val="0"/>
              </a:spcAft>
              <a:buClr>
                <a:srgbClr val="000000"/>
              </a:buClr>
              <a:buSzPts val="1575"/>
              <a:buFont typeface="Helvetica Neue"/>
              <a:buNone/>
            </a:pPr>
            <a:r>
              <a:rPr b="1" i="0" lang="en-US" sz="1575">
                <a:solidFill>
                  <a:srgbClr val="000000"/>
                </a:solidFill>
                <a:latin typeface="Helvetica Neue"/>
                <a:ea typeface="Helvetica Neue"/>
                <a:cs typeface="Helvetica Neue"/>
                <a:sym typeface="Helvetica Neue"/>
              </a:rPr>
              <a:t>Producing the solution under constraints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22"/>
          <p:cNvSpPr txBox="1"/>
          <p:nvPr/>
        </p:nvSpPr>
        <p:spPr>
          <a:xfrm>
            <a:off x="533400" y="482600"/>
            <a:ext cx="11049000" cy="60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rgbClr val="0E1114"/>
                </a:solidFill>
                <a:latin typeface="Helvetica Neue"/>
                <a:ea typeface="Helvetica Neue"/>
                <a:cs typeface="Helvetica Neue"/>
                <a:sym typeface="Helvetica Neue"/>
              </a:rPr>
              <a:t>Active learning repeats section by section</a:t>
            </a:r>
            <a:endParaRPr b="1" sz="2800">
              <a:solidFill>
                <a:srgbClr val="0E1114"/>
              </a:solidFill>
              <a:latin typeface="Helvetica Neue"/>
              <a:ea typeface="Helvetica Neue"/>
              <a:cs typeface="Helvetica Neue"/>
              <a:sym typeface="Helvetica Neue"/>
            </a:endParaRPr>
          </a:p>
        </p:txBody>
      </p:sp>
      <p:sp>
        <p:nvSpPr>
          <p:cNvPr id="383" name="Google Shape;383;p22"/>
          <p:cNvSpPr/>
          <p:nvPr/>
        </p:nvSpPr>
        <p:spPr>
          <a:xfrm>
            <a:off x="533400" y="1168400"/>
            <a:ext cx="110490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4" name="Google Shape;384;p22"/>
          <p:cNvSpPr/>
          <p:nvPr/>
        </p:nvSpPr>
        <p:spPr>
          <a:xfrm>
            <a:off x="711200" y="1397000"/>
            <a:ext cx="2844900" cy="4851300"/>
          </a:xfrm>
          <a:prstGeom prst="rect">
            <a:avLst/>
          </a:prstGeom>
          <a:solidFill>
            <a:srgbClr val="3D8D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5" name="Google Shape;385;p22"/>
          <p:cNvSpPr txBox="1"/>
          <p:nvPr/>
        </p:nvSpPr>
        <p:spPr>
          <a:xfrm>
            <a:off x="4191000" y="1524000"/>
            <a:ext cx="27939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THE REPEATABLE UNIT</a:t>
            </a:r>
            <a:endParaRPr b="1" sz="1000">
              <a:solidFill>
                <a:srgbClr val="3D8DFF"/>
              </a:solidFill>
              <a:latin typeface="Helvetica Neue"/>
              <a:ea typeface="Helvetica Neue"/>
              <a:cs typeface="Helvetica Neue"/>
              <a:sym typeface="Helvetica Neue"/>
            </a:endParaRPr>
          </a:p>
        </p:txBody>
      </p:sp>
      <p:sp>
        <p:nvSpPr>
          <p:cNvPr id="386" name="Google Shape;386;p22"/>
          <p:cNvSpPr/>
          <p:nvPr/>
        </p:nvSpPr>
        <p:spPr>
          <a:xfrm>
            <a:off x="4191000" y="1905000"/>
            <a:ext cx="7112100" cy="787500"/>
          </a:xfrm>
          <a:prstGeom prst="rect">
            <a:avLst/>
          </a:prstGeom>
          <a:solidFill>
            <a:srgbClr val="F4F6F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87" name="Google Shape;387;p22"/>
          <p:cNvSpPr txBox="1"/>
          <p:nvPr/>
        </p:nvSpPr>
        <p:spPr>
          <a:xfrm>
            <a:off x="4394200" y="2082800"/>
            <a:ext cx="507900" cy="30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3D8DFF"/>
                </a:solidFill>
                <a:latin typeface="Helvetica Neue"/>
                <a:ea typeface="Helvetica Neue"/>
                <a:cs typeface="Helvetica Neue"/>
                <a:sym typeface="Helvetica Neue"/>
              </a:rPr>
              <a:t>01</a:t>
            </a:r>
            <a:endParaRPr b="1" sz="1500">
              <a:solidFill>
                <a:srgbClr val="3D8DFF"/>
              </a:solidFill>
              <a:latin typeface="Helvetica Neue"/>
              <a:ea typeface="Helvetica Neue"/>
              <a:cs typeface="Helvetica Neue"/>
              <a:sym typeface="Helvetica Neue"/>
            </a:endParaRPr>
          </a:p>
        </p:txBody>
      </p:sp>
      <p:sp>
        <p:nvSpPr>
          <p:cNvPr id="388" name="Google Shape;388;p22"/>
          <p:cNvSpPr txBox="1"/>
          <p:nvPr/>
        </p:nvSpPr>
        <p:spPr>
          <a:xfrm>
            <a:off x="5029200" y="2019300"/>
            <a:ext cx="31749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E1114"/>
                </a:solidFill>
                <a:latin typeface="Helvetica Neue"/>
                <a:ea typeface="Helvetica Neue"/>
                <a:cs typeface="Helvetica Neue"/>
                <a:sym typeface="Helvetica Neue"/>
              </a:rPr>
              <a:t>Read one content block</a:t>
            </a:r>
            <a:endParaRPr b="1" sz="1500">
              <a:solidFill>
                <a:srgbClr val="0E1114"/>
              </a:solidFill>
              <a:latin typeface="Helvetica Neue"/>
              <a:ea typeface="Helvetica Neue"/>
              <a:cs typeface="Helvetica Neue"/>
              <a:sym typeface="Helvetica Neue"/>
            </a:endParaRPr>
          </a:p>
        </p:txBody>
      </p:sp>
      <p:sp>
        <p:nvSpPr>
          <p:cNvPr id="389" name="Google Shape;389;p22"/>
          <p:cNvSpPr txBox="1"/>
          <p:nvPr/>
        </p:nvSpPr>
        <p:spPr>
          <a:xfrm>
            <a:off x="5029200" y="2311400"/>
            <a:ext cx="53340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000">
                <a:solidFill>
                  <a:srgbClr val="616B75"/>
                </a:solidFill>
                <a:latin typeface="Helvetica Neue"/>
                <a:ea typeface="Helvetica Neue"/>
                <a:cs typeface="Helvetica Neue"/>
                <a:sym typeface="Helvetica Neue"/>
              </a:rPr>
              <a:t>Build the concept.</a:t>
            </a:r>
            <a:endParaRPr sz="1000">
              <a:solidFill>
                <a:srgbClr val="616B75"/>
              </a:solidFill>
              <a:latin typeface="Helvetica Neue"/>
              <a:ea typeface="Helvetica Neue"/>
              <a:cs typeface="Helvetica Neue"/>
              <a:sym typeface="Helvetica Neue"/>
            </a:endParaRPr>
          </a:p>
        </p:txBody>
      </p:sp>
      <p:sp>
        <p:nvSpPr>
          <p:cNvPr id="390" name="Google Shape;390;p22"/>
          <p:cNvSpPr/>
          <p:nvPr/>
        </p:nvSpPr>
        <p:spPr>
          <a:xfrm>
            <a:off x="4191000" y="2819400"/>
            <a:ext cx="7112100" cy="787500"/>
          </a:xfrm>
          <a:prstGeom prst="rect">
            <a:avLst/>
          </a:prstGeom>
          <a:solidFill>
            <a:srgbClr val="F4F6F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1" name="Google Shape;391;p22"/>
          <p:cNvSpPr txBox="1"/>
          <p:nvPr/>
        </p:nvSpPr>
        <p:spPr>
          <a:xfrm>
            <a:off x="4394200" y="2997200"/>
            <a:ext cx="507900" cy="30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3D8DFF"/>
                </a:solidFill>
                <a:latin typeface="Helvetica Neue"/>
                <a:ea typeface="Helvetica Neue"/>
                <a:cs typeface="Helvetica Neue"/>
                <a:sym typeface="Helvetica Neue"/>
              </a:rPr>
              <a:t>02</a:t>
            </a:r>
            <a:endParaRPr b="1" sz="1500">
              <a:solidFill>
                <a:srgbClr val="3D8DFF"/>
              </a:solidFill>
              <a:latin typeface="Helvetica Neue"/>
              <a:ea typeface="Helvetica Neue"/>
              <a:cs typeface="Helvetica Neue"/>
              <a:sym typeface="Helvetica Neue"/>
            </a:endParaRPr>
          </a:p>
        </p:txBody>
      </p:sp>
      <p:sp>
        <p:nvSpPr>
          <p:cNvPr id="392" name="Google Shape;392;p22"/>
          <p:cNvSpPr txBox="1"/>
          <p:nvPr/>
        </p:nvSpPr>
        <p:spPr>
          <a:xfrm>
            <a:off x="5029200" y="2933700"/>
            <a:ext cx="31749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E1114"/>
                </a:solidFill>
                <a:latin typeface="Helvetica Neue"/>
                <a:ea typeface="Helvetica Neue"/>
                <a:cs typeface="Helvetica Neue"/>
                <a:sym typeface="Helvetica Neue"/>
              </a:rPr>
              <a:t>Study one worked example</a:t>
            </a:r>
            <a:endParaRPr b="1" sz="1500">
              <a:solidFill>
                <a:srgbClr val="0E1114"/>
              </a:solidFill>
              <a:latin typeface="Helvetica Neue"/>
              <a:ea typeface="Helvetica Neue"/>
              <a:cs typeface="Helvetica Neue"/>
              <a:sym typeface="Helvetica Neue"/>
            </a:endParaRPr>
          </a:p>
        </p:txBody>
      </p:sp>
      <p:sp>
        <p:nvSpPr>
          <p:cNvPr id="393" name="Google Shape;393;p22"/>
          <p:cNvSpPr txBox="1"/>
          <p:nvPr/>
        </p:nvSpPr>
        <p:spPr>
          <a:xfrm>
            <a:off x="5029200" y="3225800"/>
            <a:ext cx="53340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000">
                <a:solidFill>
                  <a:srgbClr val="616B75"/>
                </a:solidFill>
                <a:latin typeface="Helvetica Neue"/>
                <a:ea typeface="Helvetica Neue"/>
                <a:cs typeface="Helvetica Neue"/>
                <a:sym typeface="Helvetica Neue"/>
              </a:rPr>
              <a:t>Explain each move.</a:t>
            </a:r>
            <a:endParaRPr sz="1000">
              <a:solidFill>
                <a:srgbClr val="616B75"/>
              </a:solidFill>
              <a:latin typeface="Helvetica Neue"/>
              <a:ea typeface="Helvetica Neue"/>
              <a:cs typeface="Helvetica Neue"/>
              <a:sym typeface="Helvetica Neue"/>
            </a:endParaRPr>
          </a:p>
        </p:txBody>
      </p:sp>
      <p:sp>
        <p:nvSpPr>
          <p:cNvPr id="394" name="Google Shape;394;p22"/>
          <p:cNvSpPr/>
          <p:nvPr/>
        </p:nvSpPr>
        <p:spPr>
          <a:xfrm>
            <a:off x="4191000" y="3733800"/>
            <a:ext cx="7112100" cy="787500"/>
          </a:xfrm>
          <a:prstGeom prst="rect">
            <a:avLst/>
          </a:prstGeom>
          <a:solidFill>
            <a:srgbClr val="F4F6F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5" name="Google Shape;395;p22"/>
          <p:cNvSpPr txBox="1"/>
          <p:nvPr/>
        </p:nvSpPr>
        <p:spPr>
          <a:xfrm>
            <a:off x="4394200" y="3911600"/>
            <a:ext cx="507900" cy="30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3D8DFF"/>
                </a:solidFill>
                <a:latin typeface="Helvetica Neue"/>
                <a:ea typeface="Helvetica Neue"/>
                <a:cs typeface="Helvetica Neue"/>
                <a:sym typeface="Helvetica Neue"/>
              </a:rPr>
              <a:t>03</a:t>
            </a:r>
            <a:endParaRPr b="1" sz="1500">
              <a:solidFill>
                <a:srgbClr val="3D8DFF"/>
              </a:solidFill>
              <a:latin typeface="Helvetica Neue"/>
              <a:ea typeface="Helvetica Neue"/>
              <a:cs typeface="Helvetica Neue"/>
              <a:sym typeface="Helvetica Neue"/>
            </a:endParaRPr>
          </a:p>
        </p:txBody>
      </p:sp>
      <p:sp>
        <p:nvSpPr>
          <p:cNvPr id="396" name="Google Shape;396;p22"/>
          <p:cNvSpPr txBox="1"/>
          <p:nvPr/>
        </p:nvSpPr>
        <p:spPr>
          <a:xfrm>
            <a:off x="5029200" y="3848100"/>
            <a:ext cx="31749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E1114"/>
                </a:solidFill>
                <a:latin typeface="Helvetica Neue"/>
                <a:ea typeface="Helvetica Neue"/>
                <a:cs typeface="Helvetica Neue"/>
                <a:sym typeface="Helvetica Neue"/>
              </a:rPr>
              <a:t>Solve section problems</a:t>
            </a:r>
            <a:endParaRPr b="1" sz="1500">
              <a:solidFill>
                <a:srgbClr val="0E1114"/>
              </a:solidFill>
              <a:latin typeface="Helvetica Neue"/>
              <a:ea typeface="Helvetica Neue"/>
              <a:cs typeface="Helvetica Neue"/>
              <a:sym typeface="Helvetica Neue"/>
            </a:endParaRPr>
          </a:p>
        </p:txBody>
      </p:sp>
      <p:sp>
        <p:nvSpPr>
          <p:cNvPr id="397" name="Google Shape;397;p22"/>
          <p:cNvSpPr txBox="1"/>
          <p:nvPr/>
        </p:nvSpPr>
        <p:spPr>
          <a:xfrm>
            <a:off x="5029200" y="4140200"/>
            <a:ext cx="53340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000">
                <a:solidFill>
                  <a:srgbClr val="616B75"/>
                </a:solidFill>
                <a:latin typeface="Helvetica Neue"/>
                <a:ea typeface="Helvetica Neue"/>
                <a:cs typeface="Helvetica Neue"/>
                <a:sym typeface="Helvetica Neue"/>
              </a:rPr>
              <a:t>Create without looking.</a:t>
            </a:r>
            <a:endParaRPr sz="1000">
              <a:solidFill>
                <a:srgbClr val="616B75"/>
              </a:solidFill>
              <a:latin typeface="Helvetica Neue"/>
              <a:ea typeface="Helvetica Neue"/>
              <a:cs typeface="Helvetica Neue"/>
              <a:sym typeface="Helvetica Neue"/>
            </a:endParaRPr>
          </a:p>
        </p:txBody>
      </p:sp>
      <p:sp>
        <p:nvSpPr>
          <p:cNvPr id="398" name="Google Shape;398;p22"/>
          <p:cNvSpPr/>
          <p:nvPr/>
        </p:nvSpPr>
        <p:spPr>
          <a:xfrm>
            <a:off x="4191000" y="4648200"/>
            <a:ext cx="7112100" cy="787500"/>
          </a:xfrm>
          <a:prstGeom prst="rect">
            <a:avLst/>
          </a:prstGeom>
          <a:solidFill>
            <a:srgbClr val="E0F0FF"/>
          </a:solidFill>
          <a:ln cap="flat" cmpd="sng" w="12700">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9" name="Google Shape;399;p22"/>
          <p:cNvSpPr txBox="1"/>
          <p:nvPr/>
        </p:nvSpPr>
        <p:spPr>
          <a:xfrm>
            <a:off x="4394200" y="4826000"/>
            <a:ext cx="507900" cy="30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3D8DFF"/>
                </a:solidFill>
                <a:latin typeface="Helvetica Neue"/>
                <a:ea typeface="Helvetica Neue"/>
                <a:cs typeface="Helvetica Neue"/>
                <a:sym typeface="Helvetica Neue"/>
              </a:rPr>
              <a:t>↻</a:t>
            </a:r>
            <a:endParaRPr b="1" sz="1500">
              <a:solidFill>
                <a:srgbClr val="3D8DFF"/>
              </a:solidFill>
              <a:latin typeface="Helvetica Neue"/>
              <a:ea typeface="Helvetica Neue"/>
              <a:cs typeface="Helvetica Neue"/>
              <a:sym typeface="Helvetica Neue"/>
            </a:endParaRPr>
          </a:p>
        </p:txBody>
      </p:sp>
      <p:sp>
        <p:nvSpPr>
          <p:cNvPr id="400" name="Google Shape;400;p22"/>
          <p:cNvSpPr txBox="1"/>
          <p:nvPr/>
        </p:nvSpPr>
        <p:spPr>
          <a:xfrm>
            <a:off x="5029200" y="4762500"/>
            <a:ext cx="31749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E1114"/>
                </a:solidFill>
                <a:latin typeface="Helvetica Neue"/>
                <a:ea typeface="Helvetica Neue"/>
                <a:cs typeface="Helvetica Neue"/>
                <a:sym typeface="Helvetica Neue"/>
              </a:rPr>
              <a:t>Repeat for the next section</a:t>
            </a:r>
            <a:endParaRPr b="1" sz="1500">
              <a:solidFill>
                <a:srgbClr val="0E1114"/>
              </a:solidFill>
              <a:latin typeface="Helvetica Neue"/>
              <a:ea typeface="Helvetica Neue"/>
              <a:cs typeface="Helvetica Neue"/>
              <a:sym typeface="Helvetica Neue"/>
            </a:endParaRPr>
          </a:p>
        </p:txBody>
      </p:sp>
      <p:sp>
        <p:nvSpPr>
          <p:cNvPr id="401" name="Google Shape;401;p22"/>
          <p:cNvSpPr txBox="1"/>
          <p:nvPr/>
        </p:nvSpPr>
        <p:spPr>
          <a:xfrm>
            <a:off x="5029200" y="5054600"/>
            <a:ext cx="53340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000">
                <a:solidFill>
                  <a:srgbClr val="616B75"/>
                </a:solidFill>
                <a:latin typeface="Helvetica Neue"/>
                <a:ea typeface="Helvetica Neue"/>
                <a:cs typeface="Helvetica Neue"/>
                <a:sym typeface="Helvetica Neue"/>
              </a:rPr>
              <a:t>Layer knowledge as you go.</a:t>
            </a:r>
            <a:endParaRPr sz="1000">
              <a:solidFill>
                <a:srgbClr val="616B75"/>
              </a:solidFill>
              <a:latin typeface="Helvetica Neue"/>
              <a:ea typeface="Helvetica Neue"/>
              <a:cs typeface="Helvetica Neue"/>
              <a:sym typeface="Helvetica Neue"/>
            </a:endParaRPr>
          </a:p>
        </p:txBody>
      </p:sp>
      <p:sp>
        <p:nvSpPr>
          <p:cNvPr id="402" name="Google Shape;402;p22"/>
          <p:cNvSpPr txBox="1"/>
          <p:nvPr/>
        </p:nvSpPr>
        <p:spPr>
          <a:xfrm>
            <a:off x="533400" y="6527800"/>
            <a:ext cx="11049000" cy="15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850">
                <a:solidFill>
                  <a:srgbClr val="616B75"/>
                </a:solidFill>
                <a:latin typeface="Helvetica Neue"/>
                <a:ea typeface="Helvetica Neue"/>
                <a:cs typeface="Helvetica Neue"/>
                <a:sym typeface="Helvetica Neue"/>
              </a:rPr>
              <a:t>The photo preserves the presenter’s chapter diagram; the right side turns it into a reusable routine.</a:t>
            </a:r>
            <a:endParaRPr sz="850">
              <a:solidFill>
                <a:srgbClr val="616B75"/>
              </a:solidFill>
              <a:latin typeface="Helvetica Neue"/>
              <a:ea typeface="Helvetica Neue"/>
              <a:cs typeface="Helvetica Neue"/>
              <a:sym typeface="Helvetica Neue"/>
            </a:endParaRPr>
          </a:p>
        </p:txBody>
      </p:sp>
      <p:pic>
        <p:nvPicPr>
          <p:cNvPr id="403" name="Google Shape;403;p22"/>
          <p:cNvPicPr preferRelativeResize="0"/>
          <p:nvPr/>
        </p:nvPicPr>
        <p:blipFill>
          <a:blip r:embed="rId3">
            <a:alphaModFix/>
          </a:blip>
          <a:stretch>
            <a:fillRect/>
          </a:stretch>
        </p:blipFill>
        <p:spPr>
          <a:xfrm>
            <a:off x="800101" y="1447800"/>
            <a:ext cx="2666998" cy="4741330"/>
          </a:xfrm>
          <a:prstGeom prst="rect">
            <a:avLst/>
          </a:prstGeom>
          <a:noFill/>
          <a:ln>
            <a:noFill/>
          </a:ln>
        </p:spPr>
      </p:pic>
      <p:sp>
        <p:nvSpPr>
          <p:cNvPr id="404" name="Google Shape;404;p22"/>
          <p:cNvSpPr txBox="1"/>
          <p:nvPr/>
        </p:nvSpPr>
        <p:spPr>
          <a:xfrm>
            <a:off x="533400" y="228600"/>
            <a:ext cx="19050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900">
                <a:solidFill>
                  <a:srgbClr val="3D8DFF"/>
                </a:solidFill>
                <a:latin typeface="Helvetica Neue"/>
                <a:ea typeface="Helvetica Neue"/>
                <a:cs typeface="Helvetica Neue"/>
                <a:sym typeface="Helvetica Neue"/>
              </a:rPr>
              <a:t>FIELD NOTE 02</a:t>
            </a:r>
            <a:endParaRPr b="1" sz="900">
              <a:solidFill>
                <a:srgbClr val="3D8DFF"/>
              </a:solidFill>
              <a:latin typeface="Helvetica Neue"/>
              <a:ea typeface="Helvetica Neue"/>
              <a:cs typeface="Helvetica Neue"/>
              <a:sym typeface="Helvetica Neue"/>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23"/>
          <p:cNvSpPr txBox="1"/>
          <p:nvPr/>
        </p:nvSpPr>
        <p:spPr>
          <a:xfrm>
            <a:off x="533400" y="228600"/>
            <a:ext cx="38100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900">
                <a:solidFill>
                  <a:srgbClr val="3D8DFF"/>
                </a:solidFill>
                <a:latin typeface="Helvetica Neue"/>
                <a:ea typeface="Helvetica Neue"/>
                <a:cs typeface="Helvetica Neue"/>
                <a:sym typeface="Helvetica Neue"/>
              </a:rPr>
              <a:t>FIELD NOTE 03</a:t>
            </a:r>
            <a:endParaRPr b="1" sz="900">
              <a:solidFill>
                <a:srgbClr val="3D8DFF"/>
              </a:solidFill>
              <a:latin typeface="Helvetica Neue"/>
              <a:ea typeface="Helvetica Neue"/>
              <a:cs typeface="Helvetica Neue"/>
              <a:sym typeface="Helvetica Neue"/>
            </a:endParaRPr>
          </a:p>
        </p:txBody>
      </p:sp>
      <p:sp>
        <p:nvSpPr>
          <p:cNvPr id="411" name="Google Shape;411;p23"/>
          <p:cNvSpPr txBox="1"/>
          <p:nvPr/>
        </p:nvSpPr>
        <p:spPr>
          <a:xfrm>
            <a:off x="533400" y="482600"/>
            <a:ext cx="11049000" cy="60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rgbClr val="0E1114"/>
                </a:solidFill>
                <a:latin typeface="Helvetica Neue"/>
                <a:ea typeface="Helvetica Neue"/>
                <a:cs typeface="Helvetica Neue"/>
                <a:sym typeface="Helvetica Neue"/>
              </a:rPr>
              <a:t>A formula sheet should encode decisions—not just equations</a:t>
            </a:r>
            <a:endParaRPr b="1" sz="2800">
              <a:solidFill>
                <a:srgbClr val="0E1114"/>
              </a:solidFill>
              <a:latin typeface="Helvetica Neue"/>
              <a:ea typeface="Helvetica Neue"/>
              <a:cs typeface="Helvetica Neue"/>
              <a:sym typeface="Helvetica Neue"/>
            </a:endParaRPr>
          </a:p>
        </p:txBody>
      </p:sp>
      <p:sp>
        <p:nvSpPr>
          <p:cNvPr id="412" name="Google Shape;412;p23"/>
          <p:cNvSpPr/>
          <p:nvPr/>
        </p:nvSpPr>
        <p:spPr>
          <a:xfrm>
            <a:off x="533400" y="1168400"/>
            <a:ext cx="110490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3" name="Google Shape;413;p23"/>
          <p:cNvSpPr/>
          <p:nvPr/>
        </p:nvSpPr>
        <p:spPr>
          <a:xfrm>
            <a:off x="711200" y="1397000"/>
            <a:ext cx="2844900" cy="4851300"/>
          </a:xfrm>
          <a:prstGeom prst="rect">
            <a:avLst/>
          </a:prstGeom>
          <a:solidFill>
            <a:srgbClr val="3D8D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4" name="Google Shape;414;p23"/>
          <p:cNvSpPr txBox="1"/>
          <p:nvPr/>
        </p:nvSpPr>
        <p:spPr>
          <a:xfrm>
            <a:off x="4191000" y="1473200"/>
            <a:ext cx="30480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FOUR RETRIEVAL CUES</a:t>
            </a:r>
            <a:endParaRPr b="1" sz="1000">
              <a:solidFill>
                <a:srgbClr val="3D8DFF"/>
              </a:solidFill>
              <a:latin typeface="Helvetica Neue"/>
              <a:ea typeface="Helvetica Neue"/>
              <a:cs typeface="Helvetica Neue"/>
              <a:sym typeface="Helvetica Neue"/>
            </a:endParaRPr>
          </a:p>
        </p:txBody>
      </p:sp>
      <p:sp>
        <p:nvSpPr>
          <p:cNvPr id="415" name="Google Shape;415;p23"/>
          <p:cNvSpPr/>
          <p:nvPr/>
        </p:nvSpPr>
        <p:spPr>
          <a:xfrm>
            <a:off x="4191000" y="1841500"/>
            <a:ext cx="7112100" cy="888900"/>
          </a:xfrm>
          <a:prstGeom prst="rect">
            <a:avLst/>
          </a:prstGeom>
          <a:solidFill>
            <a:srgbClr val="F4F6F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6" name="Google Shape;416;p23"/>
          <p:cNvSpPr txBox="1"/>
          <p:nvPr/>
        </p:nvSpPr>
        <p:spPr>
          <a:xfrm>
            <a:off x="4394200" y="1981200"/>
            <a:ext cx="2286000" cy="1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NAME</a:t>
            </a:r>
            <a:endParaRPr b="1" sz="1000">
              <a:solidFill>
                <a:srgbClr val="3D8DFF"/>
              </a:solidFill>
              <a:latin typeface="Helvetica Neue"/>
              <a:ea typeface="Helvetica Neue"/>
              <a:cs typeface="Helvetica Neue"/>
              <a:sym typeface="Helvetica Neue"/>
            </a:endParaRPr>
          </a:p>
        </p:txBody>
      </p:sp>
      <p:sp>
        <p:nvSpPr>
          <p:cNvPr id="417" name="Google Shape;417;p23"/>
          <p:cNvSpPr txBox="1"/>
          <p:nvPr/>
        </p:nvSpPr>
        <p:spPr>
          <a:xfrm>
            <a:off x="4394200" y="2222500"/>
            <a:ext cx="28575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E1114"/>
                </a:solidFill>
                <a:latin typeface="Helvetica Neue"/>
                <a:ea typeface="Helvetica Neue"/>
                <a:cs typeface="Helvetica Neue"/>
                <a:sym typeface="Helvetica Neue"/>
              </a:rPr>
              <a:t>Retrieve the concept</a:t>
            </a:r>
            <a:endParaRPr b="1" sz="1500">
              <a:solidFill>
                <a:srgbClr val="0E1114"/>
              </a:solidFill>
              <a:latin typeface="Helvetica Neue"/>
              <a:ea typeface="Helvetica Neue"/>
              <a:cs typeface="Helvetica Neue"/>
              <a:sym typeface="Helvetica Neue"/>
            </a:endParaRPr>
          </a:p>
        </p:txBody>
      </p:sp>
      <p:sp>
        <p:nvSpPr>
          <p:cNvPr id="418" name="Google Shape;418;p23"/>
          <p:cNvSpPr txBox="1"/>
          <p:nvPr/>
        </p:nvSpPr>
        <p:spPr>
          <a:xfrm>
            <a:off x="7493000" y="2197100"/>
            <a:ext cx="34290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solidFill>
                  <a:srgbClr val="616B75"/>
                </a:solidFill>
                <a:latin typeface="Helvetica Neue"/>
                <a:ea typeface="Helvetica Neue"/>
                <a:cs typeface="Helvetica Neue"/>
                <a:sym typeface="Helvetica Neue"/>
              </a:rPr>
              <a:t>What is this called?</a:t>
            </a:r>
            <a:endParaRPr sz="1100">
              <a:solidFill>
                <a:srgbClr val="616B75"/>
              </a:solidFill>
              <a:latin typeface="Helvetica Neue"/>
              <a:ea typeface="Helvetica Neue"/>
              <a:cs typeface="Helvetica Neue"/>
              <a:sym typeface="Helvetica Neue"/>
            </a:endParaRPr>
          </a:p>
        </p:txBody>
      </p:sp>
      <p:sp>
        <p:nvSpPr>
          <p:cNvPr id="419" name="Google Shape;419;p23"/>
          <p:cNvSpPr/>
          <p:nvPr/>
        </p:nvSpPr>
        <p:spPr>
          <a:xfrm>
            <a:off x="4191000" y="2857500"/>
            <a:ext cx="7112100" cy="888900"/>
          </a:xfrm>
          <a:prstGeom prst="rect">
            <a:avLst/>
          </a:prstGeom>
          <a:solidFill>
            <a:srgbClr val="F4F6F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0" name="Google Shape;420;p23"/>
          <p:cNvSpPr txBox="1"/>
          <p:nvPr/>
        </p:nvSpPr>
        <p:spPr>
          <a:xfrm>
            <a:off x="4394200" y="2997200"/>
            <a:ext cx="2286000" cy="1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FORMULA / RULE</a:t>
            </a:r>
            <a:endParaRPr b="1" sz="1000">
              <a:solidFill>
                <a:srgbClr val="3D8DFF"/>
              </a:solidFill>
              <a:latin typeface="Helvetica Neue"/>
              <a:ea typeface="Helvetica Neue"/>
              <a:cs typeface="Helvetica Neue"/>
              <a:sym typeface="Helvetica Neue"/>
            </a:endParaRPr>
          </a:p>
        </p:txBody>
      </p:sp>
      <p:sp>
        <p:nvSpPr>
          <p:cNvPr id="421" name="Google Shape;421;p23"/>
          <p:cNvSpPr txBox="1"/>
          <p:nvPr/>
        </p:nvSpPr>
        <p:spPr>
          <a:xfrm>
            <a:off x="4394200" y="3238500"/>
            <a:ext cx="28575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E1114"/>
                </a:solidFill>
                <a:latin typeface="Helvetica Neue"/>
                <a:ea typeface="Helvetica Neue"/>
                <a:cs typeface="Helvetica Neue"/>
                <a:sym typeface="Helvetica Neue"/>
              </a:rPr>
              <a:t>Retrieve the structure</a:t>
            </a:r>
            <a:endParaRPr b="1" sz="1500">
              <a:solidFill>
                <a:srgbClr val="0E1114"/>
              </a:solidFill>
              <a:latin typeface="Helvetica Neue"/>
              <a:ea typeface="Helvetica Neue"/>
              <a:cs typeface="Helvetica Neue"/>
              <a:sym typeface="Helvetica Neue"/>
            </a:endParaRPr>
          </a:p>
        </p:txBody>
      </p:sp>
      <p:sp>
        <p:nvSpPr>
          <p:cNvPr id="422" name="Google Shape;422;p23"/>
          <p:cNvSpPr txBox="1"/>
          <p:nvPr/>
        </p:nvSpPr>
        <p:spPr>
          <a:xfrm>
            <a:off x="7493000" y="3213100"/>
            <a:ext cx="34290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solidFill>
                  <a:srgbClr val="616B75"/>
                </a:solidFill>
                <a:latin typeface="Helvetica Neue"/>
                <a:ea typeface="Helvetica Neue"/>
                <a:cs typeface="Helvetica Neue"/>
                <a:sym typeface="Helvetica Neue"/>
              </a:rPr>
              <a:t>Can I write it accurately?</a:t>
            </a:r>
            <a:endParaRPr sz="1100">
              <a:solidFill>
                <a:srgbClr val="616B75"/>
              </a:solidFill>
              <a:latin typeface="Helvetica Neue"/>
              <a:ea typeface="Helvetica Neue"/>
              <a:cs typeface="Helvetica Neue"/>
              <a:sym typeface="Helvetica Neue"/>
            </a:endParaRPr>
          </a:p>
        </p:txBody>
      </p:sp>
      <p:sp>
        <p:nvSpPr>
          <p:cNvPr id="423" name="Google Shape;423;p23"/>
          <p:cNvSpPr/>
          <p:nvPr/>
        </p:nvSpPr>
        <p:spPr>
          <a:xfrm>
            <a:off x="4191000" y="3873500"/>
            <a:ext cx="7112100" cy="888900"/>
          </a:xfrm>
          <a:prstGeom prst="rect">
            <a:avLst/>
          </a:prstGeom>
          <a:solidFill>
            <a:srgbClr val="F4F6F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4" name="Google Shape;424;p23"/>
          <p:cNvSpPr txBox="1"/>
          <p:nvPr/>
        </p:nvSpPr>
        <p:spPr>
          <a:xfrm>
            <a:off x="4394200" y="4013200"/>
            <a:ext cx="2286000" cy="1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WORKED EXAMPLE</a:t>
            </a:r>
            <a:endParaRPr b="1" sz="1000">
              <a:solidFill>
                <a:srgbClr val="3D8DFF"/>
              </a:solidFill>
              <a:latin typeface="Helvetica Neue"/>
              <a:ea typeface="Helvetica Neue"/>
              <a:cs typeface="Helvetica Neue"/>
              <a:sym typeface="Helvetica Neue"/>
            </a:endParaRPr>
          </a:p>
        </p:txBody>
      </p:sp>
      <p:sp>
        <p:nvSpPr>
          <p:cNvPr id="425" name="Google Shape;425;p23"/>
          <p:cNvSpPr txBox="1"/>
          <p:nvPr/>
        </p:nvSpPr>
        <p:spPr>
          <a:xfrm>
            <a:off x="4394200" y="4254500"/>
            <a:ext cx="28575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E1114"/>
                </a:solidFill>
                <a:latin typeface="Helvetica Neue"/>
                <a:ea typeface="Helvetica Neue"/>
                <a:cs typeface="Helvetica Neue"/>
                <a:sym typeface="Helvetica Neue"/>
              </a:rPr>
              <a:t>Rehearse execution</a:t>
            </a:r>
            <a:endParaRPr b="1" sz="1500">
              <a:solidFill>
                <a:srgbClr val="0E1114"/>
              </a:solidFill>
              <a:latin typeface="Helvetica Neue"/>
              <a:ea typeface="Helvetica Neue"/>
              <a:cs typeface="Helvetica Neue"/>
              <a:sym typeface="Helvetica Neue"/>
            </a:endParaRPr>
          </a:p>
        </p:txBody>
      </p:sp>
      <p:sp>
        <p:nvSpPr>
          <p:cNvPr id="426" name="Google Shape;426;p23"/>
          <p:cNvSpPr txBox="1"/>
          <p:nvPr/>
        </p:nvSpPr>
        <p:spPr>
          <a:xfrm>
            <a:off x="7493000" y="4229100"/>
            <a:ext cx="34290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solidFill>
                  <a:srgbClr val="616B75"/>
                </a:solidFill>
                <a:latin typeface="Helvetica Neue"/>
                <a:ea typeface="Helvetica Neue"/>
                <a:cs typeface="Helvetica Neue"/>
                <a:sym typeface="Helvetica Neue"/>
              </a:rPr>
              <a:t>Can I use it once without copying?</a:t>
            </a:r>
            <a:endParaRPr sz="1100">
              <a:solidFill>
                <a:srgbClr val="616B75"/>
              </a:solidFill>
              <a:latin typeface="Helvetica Neue"/>
              <a:ea typeface="Helvetica Neue"/>
              <a:cs typeface="Helvetica Neue"/>
              <a:sym typeface="Helvetica Neue"/>
            </a:endParaRPr>
          </a:p>
        </p:txBody>
      </p:sp>
      <p:sp>
        <p:nvSpPr>
          <p:cNvPr id="427" name="Google Shape;427;p23"/>
          <p:cNvSpPr/>
          <p:nvPr/>
        </p:nvSpPr>
        <p:spPr>
          <a:xfrm>
            <a:off x="4191000" y="4889500"/>
            <a:ext cx="7112100" cy="888900"/>
          </a:xfrm>
          <a:prstGeom prst="rect">
            <a:avLst/>
          </a:prstGeom>
          <a:solidFill>
            <a:srgbClr val="E0F0FF"/>
          </a:solidFill>
          <a:ln cap="flat" cmpd="sng" w="12700">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8" name="Google Shape;428;p23"/>
          <p:cNvSpPr txBox="1"/>
          <p:nvPr/>
        </p:nvSpPr>
        <p:spPr>
          <a:xfrm>
            <a:off x="4394200" y="5029200"/>
            <a:ext cx="2286000" cy="1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APPLICATION / TRIGGER</a:t>
            </a:r>
            <a:endParaRPr b="1" sz="1000">
              <a:solidFill>
                <a:srgbClr val="3D8DFF"/>
              </a:solidFill>
              <a:latin typeface="Helvetica Neue"/>
              <a:ea typeface="Helvetica Neue"/>
              <a:cs typeface="Helvetica Neue"/>
              <a:sym typeface="Helvetica Neue"/>
            </a:endParaRPr>
          </a:p>
        </p:txBody>
      </p:sp>
      <p:sp>
        <p:nvSpPr>
          <p:cNvPr id="429" name="Google Shape;429;p23"/>
          <p:cNvSpPr txBox="1"/>
          <p:nvPr/>
        </p:nvSpPr>
        <p:spPr>
          <a:xfrm>
            <a:off x="4394200" y="5270500"/>
            <a:ext cx="28575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E1114"/>
                </a:solidFill>
                <a:latin typeface="Helvetica Neue"/>
                <a:ea typeface="Helvetica Neue"/>
                <a:cs typeface="Helvetica Neue"/>
                <a:sym typeface="Helvetica Neue"/>
              </a:rPr>
              <a:t>Recognize the moment</a:t>
            </a:r>
            <a:endParaRPr b="1" sz="1500">
              <a:solidFill>
                <a:srgbClr val="0E1114"/>
              </a:solidFill>
              <a:latin typeface="Helvetica Neue"/>
              <a:ea typeface="Helvetica Neue"/>
              <a:cs typeface="Helvetica Neue"/>
              <a:sym typeface="Helvetica Neue"/>
            </a:endParaRPr>
          </a:p>
        </p:txBody>
      </p:sp>
      <p:sp>
        <p:nvSpPr>
          <p:cNvPr id="430" name="Google Shape;430;p23"/>
          <p:cNvSpPr txBox="1"/>
          <p:nvPr/>
        </p:nvSpPr>
        <p:spPr>
          <a:xfrm>
            <a:off x="7493000" y="5245100"/>
            <a:ext cx="3429000" cy="25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solidFill>
                  <a:srgbClr val="616B75"/>
                </a:solidFill>
                <a:latin typeface="Helvetica Neue"/>
                <a:ea typeface="Helvetica Neue"/>
                <a:cs typeface="Helvetica Neue"/>
                <a:sym typeface="Helvetica Neue"/>
              </a:rPr>
              <a:t>When should I reach for it?</a:t>
            </a:r>
            <a:endParaRPr sz="1100">
              <a:solidFill>
                <a:srgbClr val="616B75"/>
              </a:solidFill>
              <a:latin typeface="Helvetica Neue"/>
              <a:ea typeface="Helvetica Neue"/>
              <a:cs typeface="Helvetica Neue"/>
              <a:sym typeface="Helvetica Neue"/>
            </a:endParaRPr>
          </a:p>
        </p:txBody>
      </p:sp>
      <p:sp>
        <p:nvSpPr>
          <p:cNvPr id="431" name="Google Shape;431;p23"/>
          <p:cNvSpPr txBox="1"/>
          <p:nvPr/>
        </p:nvSpPr>
        <p:spPr>
          <a:xfrm>
            <a:off x="4191000" y="5969000"/>
            <a:ext cx="7112100" cy="27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100">
                <a:solidFill>
                  <a:srgbClr val="3D8DFF"/>
                </a:solidFill>
                <a:latin typeface="Helvetica Neue"/>
                <a:ea typeface="Helvetica Neue"/>
                <a:cs typeface="Helvetica Neue"/>
                <a:sym typeface="Helvetica Neue"/>
              </a:rPr>
              <a:t>As courses become more advanced, the application column becomes the most valuable.</a:t>
            </a:r>
            <a:endParaRPr b="1" sz="1100">
              <a:solidFill>
                <a:srgbClr val="3D8DFF"/>
              </a:solidFill>
              <a:latin typeface="Helvetica Neue"/>
              <a:ea typeface="Helvetica Neue"/>
              <a:cs typeface="Helvetica Neue"/>
              <a:sym typeface="Helvetica Neue"/>
            </a:endParaRPr>
          </a:p>
        </p:txBody>
      </p:sp>
      <p:sp>
        <p:nvSpPr>
          <p:cNvPr id="432" name="Google Shape;432;p23"/>
          <p:cNvSpPr txBox="1"/>
          <p:nvPr/>
        </p:nvSpPr>
        <p:spPr>
          <a:xfrm>
            <a:off x="533400" y="6527800"/>
            <a:ext cx="11049000" cy="15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850">
                <a:solidFill>
                  <a:srgbClr val="616B75"/>
                </a:solidFill>
                <a:latin typeface="Helvetica Neue"/>
                <a:ea typeface="Helvetica Neue"/>
                <a:cs typeface="Helvetica Neue"/>
                <a:sym typeface="Helvetica Neue"/>
              </a:rPr>
              <a:t>Session photo · Formula-sheet example · 02 Sep 2026</a:t>
            </a:r>
            <a:endParaRPr sz="850">
              <a:solidFill>
                <a:srgbClr val="616B75"/>
              </a:solidFill>
              <a:latin typeface="Helvetica Neue"/>
              <a:ea typeface="Helvetica Neue"/>
              <a:cs typeface="Helvetica Neue"/>
              <a:sym typeface="Helvetica Neue"/>
            </a:endParaRPr>
          </a:p>
        </p:txBody>
      </p:sp>
      <p:pic>
        <p:nvPicPr>
          <p:cNvPr id="433" name="Google Shape;433;p23"/>
          <p:cNvPicPr preferRelativeResize="0"/>
          <p:nvPr/>
        </p:nvPicPr>
        <p:blipFill>
          <a:blip r:embed="rId3">
            <a:alphaModFix/>
          </a:blip>
          <a:stretch>
            <a:fillRect/>
          </a:stretch>
        </p:blipFill>
        <p:spPr>
          <a:xfrm>
            <a:off x="800101" y="1447800"/>
            <a:ext cx="2666998" cy="474133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24"/>
          <p:cNvSpPr txBox="1"/>
          <p:nvPr/>
        </p:nvSpPr>
        <p:spPr>
          <a:xfrm>
            <a:off x="533400" y="482600"/>
            <a:ext cx="11049000" cy="609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800">
                <a:solidFill>
                  <a:srgbClr val="0E1114"/>
                </a:solidFill>
                <a:latin typeface="Helvetica Neue"/>
                <a:ea typeface="Helvetica Neue"/>
                <a:cs typeface="Helvetica Neue"/>
                <a:sym typeface="Helvetica Neue"/>
              </a:rPr>
              <a:t>Support is part of the learning system</a:t>
            </a:r>
            <a:endParaRPr b="1" sz="2800">
              <a:solidFill>
                <a:srgbClr val="0E1114"/>
              </a:solidFill>
              <a:latin typeface="Helvetica Neue"/>
              <a:ea typeface="Helvetica Neue"/>
              <a:cs typeface="Helvetica Neue"/>
              <a:sym typeface="Helvetica Neue"/>
            </a:endParaRPr>
          </a:p>
        </p:txBody>
      </p:sp>
      <p:sp>
        <p:nvSpPr>
          <p:cNvPr id="440" name="Google Shape;440;p24"/>
          <p:cNvSpPr/>
          <p:nvPr/>
        </p:nvSpPr>
        <p:spPr>
          <a:xfrm>
            <a:off x="533400" y="1168400"/>
            <a:ext cx="110490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1" name="Google Shape;441;p24"/>
          <p:cNvSpPr/>
          <p:nvPr/>
        </p:nvSpPr>
        <p:spPr>
          <a:xfrm>
            <a:off x="711200" y="1397000"/>
            <a:ext cx="2844900" cy="4851300"/>
          </a:xfrm>
          <a:prstGeom prst="rect">
            <a:avLst/>
          </a:prstGeom>
          <a:solidFill>
            <a:srgbClr val="3D8D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2" name="Google Shape;442;p24"/>
          <p:cNvSpPr txBox="1"/>
          <p:nvPr/>
        </p:nvSpPr>
        <p:spPr>
          <a:xfrm>
            <a:off x="4191000" y="1498600"/>
            <a:ext cx="7112100" cy="44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500">
                <a:solidFill>
                  <a:srgbClr val="0E1114"/>
                </a:solidFill>
                <a:latin typeface="Helvetica Neue"/>
                <a:ea typeface="Helvetica Neue"/>
                <a:cs typeface="Helvetica Neue"/>
                <a:sym typeface="Helvetica Neue"/>
              </a:rPr>
              <a:t>Use these services before a small gap becomes a course-wide problem.</a:t>
            </a:r>
            <a:endParaRPr b="1" sz="1500">
              <a:solidFill>
                <a:srgbClr val="0E1114"/>
              </a:solidFill>
              <a:latin typeface="Helvetica Neue"/>
              <a:ea typeface="Helvetica Neue"/>
              <a:cs typeface="Helvetica Neue"/>
              <a:sym typeface="Helvetica Neue"/>
            </a:endParaRPr>
          </a:p>
        </p:txBody>
      </p:sp>
      <p:sp>
        <p:nvSpPr>
          <p:cNvPr id="443" name="Google Shape;443;p24"/>
          <p:cNvSpPr txBox="1"/>
          <p:nvPr/>
        </p:nvSpPr>
        <p:spPr>
          <a:xfrm>
            <a:off x="4191000" y="2108200"/>
            <a:ext cx="431700" cy="22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01</a:t>
            </a:r>
            <a:endParaRPr b="1" sz="1000">
              <a:solidFill>
                <a:srgbClr val="3D8DFF"/>
              </a:solidFill>
              <a:latin typeface="Helvetica Neue"/>
              <a:ea typeface="Helvetica Neue"/>
              <a:cs typeface="Helvetica Neue"/>
              <a:sym typeface="Helvetica Neue"/>
            </a:endParaRPr>
          </a:p>
        </p:txBody>
      </p:sp>
      <p:sp>
        <p:nvSpPr>
          <p:cNvPr id="444" name="Google Shape;444;p24"/>
          <p:cNvSpPr txBox="1"/>
          <p:nvPr/>
        </p:nvSpPr>
        <p:spPr>
          <a:xfrm>
            <a:off x="4673600" y="2082800"/>
            <a:ext cx="2857500" cy="48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0E1114"/>
                </a:solidFill>
                <a:latin typeface="Helvetica Neue"/>
                <a:ea typeface="Helvetica Neue"/>
                <a:cs typeface="Helvetica Neue"/>
                <a:sym typeface="Helvetica Neue"/>
              </a:rPr>
              <a:t>Tutoring — MATH, PHYS, ECON, COMM, STATS</a:t>
            </a:r>
            <a:endParaRPr b="1" sz="1200">
              <a:solidFill>
                <a:srgbClr val="0E1114"/>
              </a:solidFill>
              <a:latin typeface="Helvetica Neue"/>
              <a:ea typeface="Helvetica Neue"/>
              <a:cs typeface="Helvetica Neue"/>
              <a:sym typeface="Helvetica Neue"/>
            </a:endParaRPr>
          </a:p>
        </p:txBody>
      </p:sp>
      <p:sp>
        <p:nvSpPr>
          <p:cNvPr id="445" name="Google Shape;445;p24"/>
          <p:cNvSpPr/>
          <p:nvPr/>
        </p:nvSpPr>
        <p:spPr>
          <a:xfrm>
            <a:off x="4191000" y="2679700"/>
            <a:ext cx="29844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6" name="Google Shape;446;p24"/>
          <p:cNvSpPr txBox="1"/>
          <p:nvPr/>
        </p:nvSpPr>
        <p:spPr>
          <a:xfrm>
            <a:off x="4191000" y="2895600"/>
            <a:ext cx="431700" cy="22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02</a:t>
            </a:r>
            <a:endParaRPr b="1" sz="1000">
              <a:solidFill>
                <a:srgbClr val="3D8DFF"/>
              </a:solidFill>
              <a:latin typeface="Helvetica Neue"/>
              <a:ea typeface="Helvetica Neue"/>
              <a:cs typeface="Helvetica Neue"/>
              <a:sym typeface="Helvetica Neue"/>
            </a:endParaRPr>
          </a:p>
        </p:txBody>
      </p:sp>
      <p:sp>
        <p:nvSpPr>
          <p:cNvPr id="447" name="Google Shape;447;p24"/>
          <p:cNvSpPr txBox="1"/>
          <p:nvPr/>
        </p:nvSpPr>
        <p:spPr>
          <a:xfrm>
            <a:off x="4673600" y="2870200"/>
            <a:ext cx="2857500" cy="48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0E1114"/>
                </a:solidFill>
                <a:latin typeface="Helvetica Neue"/>
                <a:ea typeface="Helvetica Neue"/>
                <a:cs typeface="Helvetica Neue"/>
                <a:sym typeface="Helvetica Neue"/>
              </a:rPr>
              <a:t>Exam preparation</a:t>
            </a:r>
            <a:endParaRPr b="1" sz="1200">
              <a:solidFill>
                <a:srgbClr val="0E1114"/>
              </a:solidFill>
              <a:latin typeface="Helvetica Neue"/>
              <a:ea typeface="Helvetica Neue"/>
              <a:cs typeface="Helvetica Neue"/>
              <a:sym typeface="Helvetica Neue"/>
            </a:endParaRPr>
          </a:p>
        </p:txBody>
      </p:sp>
      <p:sp>
        <p:nvSpPr>
          <p:cNvPr id="448" name="Google Shape;448;p24"/>
          <p:cNvSpPr/>
          <p:nvPr/>
        </p:nvSpPr>
        <p:spPr>
          <a:xfrm>
            <a:off x="4191000" y="3467100"/>
            <a:ext cx="29844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9" name="Google Shape;449;p24"/>
          <p:cNvSpPr txBox="1"/>
          <p:nvPr/>
        </p:nvSpPr>
        <p:spPr>
          <a:xfrm>
            <a:off x="4191000" y="3683000"/>
            <a:ext cx="431700" cy="22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03</a:t>
            </a:r>
            <a:endParaRPr b="1" sz="1000">
              <a:solidFill>
                <a:srgbClr val="3D8DFF"/>
              </a:solidFill>
              <a:latin typeface="Helvetica Neue"/>
              <a:ea typeface="Helvetica Neue"/>
              <a:cs typeface="Helvetica Neue"/>
              <a:sym typeface="Helvetica Neue"/>
            </a:endParaRPr>
          </a:p>
        </p:txBody>
      </p:sp>
      <p:sp>
        <p:nvSpPr>
          <p:cNvPr id="450" name="Google Shape;450;p24"/>
          <p:cNvSpPr txBox="1"/>
          <p:nvPr/>
        </p:nvSpPr>
        <p:spPr>
          <a:xfrm>
            <a:off x="4673600" y="3657600"/>
            <a:ext cx="2857500" cy="48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0E1114"/>
                </a:solidFill>
                <a:latin typeface="Helvetica Neue"/>
                <a:ea typeface="Helvetica Neue"/>
                <a:cs typeface="Helvetica Neue"/>
                <a:sym typeface="Helvetica Neue"/>
              </a:rPr>
              <a:t>Self-assessment</a:t>
            </a:r>
            <a:endParaRPr b="1" sz="1200">
              <a:solidFill>
                <a:srgbClr val="0E1114"/>
              </a:solidFill>
              <a:latin typeface="Helvetica Neue"/>
              <a:ea typeface="Helvetica Neue"/>
              <a:cs typeface="Helvetica Neue"/>
              <a:sym typeface="Helvetica Neue"/>
            </a:endParaRPr>
          </a:p>
        </p:txBody>
      </p:sp>
      <p:sp>
        <p:nvSpPr>
          <p:cNvPr id="451" name="Google Shape;451;p24"/>
          <p:cNvSpPr/>
          <p:nvPr/>
        </p:nvSpPr>
        <p:spPr>
          <a:xfrm>
            <a:off x="4191000" y="4254500"/>
            <a:ext cx="29844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2" name="Google Shape;452;p24"/>
          <p:cNvSpPr txBox="1"/>
          <p:nvPr/>
        </p:nvSpPr>
        <p:spPr>
          <a:xfrm>
            <a:off x="4191000" y="4470400"/>
            <a:ext cx="431700" cy="22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04</a:t>
            </a:r>
            <a:endParaRPr b="1" sz="1000">
              <a:solidFill>
                <a:srgbClr val="3D8DFF"/>
              </a:solidFill>
              <a:latin typeface="Helvetica Neue"/>
              <a:ea typeface="Helvetica Neue"/>
              <a:cs typeface="Helvetica Neue"/>
              <a:sym typeface="Helvetica Neue"/>
            </a:endParaRPr>
          </a:p>
        </p:txBody>
      </p:sp>
      <p:sp>
        <p:nvSpPr>
          <p:cNvPr id="453" name="Google Shape;453;p24"/>
          <p:cNvSpPr txBox="1"/>
          <p:nvPr/>
        </p:nvSpPr>
        <p:spPr>
          <a:xfrm>
            <a:off x="4673600" y="4445000"/>
            <a:ext cx="2857500" cy="48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0E1114"/>
                </a:solidFill>
                <a:latin typeface="Helvetica Neue"/>
                <a:ea typeface="Helvetica Neue"/>
                <a:cs typeface="Helvetica Neue"/>
                <a:sym typeface="Helvetica Neue"/>
              </a:rPr>
              <a:t>Educational videos</a:t>
            </a:r>
            <a:endParaRPr b="1" sz="1200">
              <a:solidFill>
                <a:srgbClr val="0E1114"/>
              </a:solidFill>
              <a:latin typeface="Helvetica Neue"/>
              <a:ea typeface="Helvetica Neue"/>
              <a:cs typeface="Helvetica Neue"/>
              <a:sym typeface="Helvetica Neue"/>
            </a:endParaRPr>
          </a:p>
        </p:txBody>
      </p:sp>
      <p:sp>
        <p:nvSpPr>
          <p:cNvPr id="454" name="Google Shape;454;p24"/>
          <p:cNvSpPr txBox="1"/>
          <p:nvPr/>
        </p:nvSpPr>
        <p:spPr>
          <a:xfrm>
            <a:off x="7747000" y="2108200"/>
            <a:ext cx="431700" cy="22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05</a:t>
            </a:r>
            <a:endParaRPr b="1" sz="1000">
              <a:solidFill>
                <a:srgbClr val="3D8DFF"/>
              </a:solidFill>
              <a:latin typeface="Helvetica Neue"/>
              <a:ea typeface="Helvetica Neue"/>
              <a:cs typeface="Helvetica Neue"/>
              <a:sym typeface="Helvetica Neue"/>
            </a:endParaRPr>
          </a:p>
        </p:txBody>
      </p:sp>
      <p:sp>
        <p:nvSpPr>
          <p:cNvPr id="455" name="Google Shape;455;p24"/>
          <p:cNvSpPr txBox="1"/>
          <p:nvPr/>
        </p:nvSpPr>
        <p:spPr>
          <a:xfrm>
            <a:off x="8229600" y="2082800"/>
            <a:ext cx="2857500" cy="48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0E1114"/>
                </a:solidFill>
                <a:latin typeface="Helvetica Neue"/>
                <a:ea typeface="Helvetica Neue"/>
                <a:cs typeface="Helvetica Neue"/>
                <a:sym typeface="Helvetica Neue"/>
              </a:rPr>
              <a:t>Workshops</a:t>
            </a:r>
            <a:endParaRPr b="1" sz="1200">
              <a:solidFill>
                <a:srgbClr val="0E1114"/>
              </a:solidFill>
              <a:latin typeface="Helvetica Neue"/>
              <a:ea typeface="Helvetica Neue"/>
              <a:cs typeface="Helvetica Neue"/>
              <a:sym typeface="Helvetica Neue"/>
            </a:endParaRPr>
          </a:p>
        </p:txBody>
      </p:sp>
      <p:sp>
        <p:nvSpPr>
          <p:cNvPr id="456" name="Google Shape;456;p24"/>
          <p:cNvSpPr/>
          <p:nvPr/>
        </p:nvSpPr>
        <p:spPr>
          <a:xfrm>
            <a:off x="7747000" y="2679700"/>
            <a:ext cx="29844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57" name="Google Shape;457;p24"/>
          <p:cNvSpPr txBox="1"/>
          <p:nvPr/>
        </p:nvSpPr>
        <p:spPr>
          <a:xfrm>
            <a:off x="7747000" y="2895600"/>
            <a:ext cx="431700" cy="22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06</a:t>
            </a:r>
            <a:endParaRPr b="1" sz="1000">
              <a:solidFill>
                <a:srgbClr val="3D8DFF"/>
              </a:solidFill>
              <a:latin typeface="Helvetica Neue"/>
              <a:ea typeface="Helvetica Neue"/>
              <a:cs typeface="Helvetica Neue"/>
              <a:sym typeface="Helvetica Neue"/>
            </a:endParaRPr>
          </a:p>
        </p:txBody>
      </p:sp>
      <p:sp>
        <p:nvSpPr>
          <p:cNvPr id="458" name="Google Shape;458;p24"/>
          <p:cNvSpPr txBox="1"/>
          <p:nvPr/>
        </p:nvSpPr>
        <p:spPr>
          <a:xfrm>
            <a:off x="8229600" y="2870200"/>
            <a:ext cx="2857500" cy="48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0E1114"/>
                </a:solidFill>
                <a:latin typeface="Helvetica Neue"/>
                <a:ea typeface="Helvetica Neue"/>
                <a:cs typeface="Helvetica Neue"/>
                <a:sym typeface="Helvetica Neue"/>
              </a:rPr>
              <a:t>Handouts</a:t>
            </a:r>
            <a:endParaRPr b="1" sz="1200">
              <a:solidFill>
                <a:srgbClr val="0E1114"/>
              </a:solidFill>
              <a:latin typeface="Helvetica Neue"/>
              <a:ea typeface="Helvetica Neue"/>
              <a:cs typeface="Helvetica Neue"/>
              <a:sym typeface="Helvetica Neue"/>
            </a:endParaRPr>
          </a:p>
        </p:txBody>
      </p:sp>
      <p:sp>
        <p:nvSpPr>
          <p:cNvPr id="459" name="Google Shape;459;p24"/>
          <p:cNvSpPr/>
          <p:nvPr/>
        </p:nvSpPr>
        <p:spPr>
          <a:xfrm>
            <a:off x="7747000" y="3467100"/>
            <a:ext cx="29844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0" name="Google Shape;460;p24"/>
          <p:cNvSpPr txBox="1"/>
          <p:nvPr/>
        </p:nvSpPr>
        <p:spPr>
          <a:xfrm>
            <a:off x="7747000" y="3683000"/>
            <a:ext cx="431700" cy="228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3D8DFF"/>
                </a:solidFill>
                <a:latin typeface="Helvetica Neue"/>
                <a:ea typeface="Helvetica Neue"/>
                <a:cs typeface="Helvetica Neue"/>
                <a:sym typeface="Helvetica Neue"/>
              </a:rPr>
              <a:t>07</a:t>
            </a:r>
            <a:endParaRPr b="1" sz="1000">
              <a:solidFill>
                <a:srgbClr val="3D8DFF"/>
              </a:solidFill>
              <a:latin typeface="Helvetica Neue"/>
              <a:ea typeface="Helvetica Neue"/>
              <a:cs typeface="Helvetica Neue"/>
              <a:sym typeface="Helvetica Neue"/>
            </a:endParaRPr>
          </a:p>
        </p:txBody>
      </p:sp>
      <p:sp>
        <p:nvSpPr>
          <p:cNvPr id="461" name="Google Shape;461;p24"/>
          <p:cNvSpPr txBox="1"/>
          <p:nvPr/>
        </p:nvSpPr>
        <p:spPr>
          <a:xfrm>
            <a:off x="8229600" y="3657600"/>
            <a:ext cx="2857500" cy="48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200">
                <a:solidFill>
                  <a:srgbClr val="0E1114"/>
                </a:solidFill>
                <a:latin typeface="Helvetica Neue"/>
                <a:ea typeface="Helvetica Neue"/>
                <a:cs typeface="Helvetica Neue"/>
                <a:sym typeface="Helvetica Neue"/>
              </a:rPr>
              <a:t>Math Learning Specialist</a:t>
            </a:r>
            <a:endParaRPr b="1" sz="1200">
              <a:solidFill>
                <a:srgbClr val="0E1114"/>
              </a:solidFill>
              <a:latin typeface="Helvetica Neue"/>
              <a:ea typeface="Helvetica Neue"/>
              <a:cs typeface="Helvetica Neue"/>
              <a:sym typeface="Helvetica Neue"/>
            </a:endParaRPr>
          </a:p>
        </p:txBody>
      </p:sp>
      <p:sp>
        <p:nvSpPr>
          <p:cNvPr id="462" name="Google Shape;462;p24"/>
          <p:cNvSpPr/>
          <p:nvPr/>
        </p:nvSpPr>
        <p:spPr>
          <a:xfrm>
            <a:off x="7747000" y="4254500"/>
            <a:ext cx="2984400" cy="12600"/>
          </a:xfrm>
          <a:prstGeom prst="rect">
            <a:avLst/>
          </a:prstGeom>
          <a:solidFill>
            <a:srgbClr val="D6DBE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3" name="Google Shape;463;p24"/>
          <p:cNvSpPr/>
          <p:nvPr/>
        </p:nvSpPr>
        <p:spPr>
          <a:xfrm>
            <a:off x="4191000" y="5397500"/>
            <a:ext cx="7112100" cy="698400"/>
          </a:xfrm>
          <a:prstGeom prst="rect">
            <a:avLst/>
          </a:prstGeom>
          <a:solidFill>
            <a:srgbClr val="E0F0FF"/>
          </a:solidFill>
          <a:ln cap="flat" cmpd="sng" w="12700">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64" name="Google Shape;464;p24"/>
          <p:cNvSpPr txBox="1"/>
          <p:nvPr/>
        </p:nvSpPr>
        <p:spPr>
          <a:xfrm>
            <a:off x="4394200" y="5575300"/>
            <a:ext cx="1143000" cy="17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900">
                <a:solidFill>
                  <a:srgbClr val="3D8DFF"/>
                </a:solidFill>
                <a:latin typeface="Helvetica Neue"/>
                <a:ea typeface="Helvetica Neue"/>
                <a:cs typeface="Helvetica Neue"/>
                <a:sym typeface="Helvetica Neue"/>
              </a:rPr>
              <a:t>START HERE</a:t>
            </a:r>
            <a:endParaRPr b="1" sz="900">
              <a:solidFill>
                <a:srgbClr val="3D8DFF"/>
              </a:solidFill>
              <a:latin typeface="Helvetica Neue"/>
              <a:ea typeface="Helvetica Neue"/>
              <a:cs typeface="Helvetica Neue"/>
              <a:sym typeface="Helvetica Neue"/>
            </a:endParaRPr>
          </a:p>
        </p:txBody>
      </p:sp>
      <p:sp>
        <p:nvSpPr>
          <p:cNvPr id="465" name="Google Shape;465;p24"/>
          <p:cNvSpPr txBox="1"/>
          <p:nvPr/>
        </p:nvSpPr>
        <p:spPr>
          <a:xfrm>
            <a:off x="5664200" y="5499100"/>
            <a:ext cx="5207100" cy="317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0E1114"/>
                </a:solidFill>
                <a:latin typeface="Helvetica Neue"/>
                <a:ea typeface="Helvetica Neue"/>
                <a:cs typeface="Helvetica Neue"/>
                <a:sym typeface="Helvetica Neue"/>
              </a:rPr>
              <a:t>concordia.ca/learning</a:t>
            </a:r>
            <a:endParaRPr b="1" sz="1700">
              <a:solidFill>
                <a:srgbClr val="0E1114"/>
              </a:solidFill>
              <a:latin typeface="Helvetica Neue"/>
              <a:ea typeface="Helvetica Neue"/>
              <a:cs typeface="Helvetica Neue"/>
              <a:sym typeface="Helvetica Neue"/>
            </a:endParaRPr>
          </a:p>
        </p:txBody>
      </p:sp>
      <p:sp>
        <p:nvSpPr>
          <p:cNvPr id="466" name="Google Shape;466;p24"/>
          <p:cNvSpPr txBox="1"/>
          <p:nvPr/>
        </p:nvSpPr>
        <p:spPr>
          <a:xfrm>
            <a:off x="533400" y="6527800"/>
            <a:ext cx="11049000" cy="15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850">
                <a:solidFill>
                  <a:srgbClr val="616B75"/>
                </a:solidFill>
                <a:latin typeface="Helvetica Neue"/>
                <a:ea typeface="Helvetica Neue"/>
                <a:cs typeface="Helvetica Neue"/>
                <a:sym typeface="Helvetica Neue"/>
              </a:rPr>
              <a:t>Session photo · Problem Solving Support Services · 02 Sep 2026</a:t>
            </a:r>
            <a:endParaRPr sz="850">
              <a:solidFill>
                <a:srgbClr val="616B75"/>
              </a:solidFill>
              <a:latin typeface="Helvetica Neue"/>
              <a:ea typeface="Helvetica Neue"/>
              <a:cs typeface="Helvetica Neue"/>
              <a:sym typeface="Helvetica Neue"/>
            </a:endParaRPr>
          </a:p>
        </p:txBody>
      </p:sp>
      <p:pic>
        <p:nvPicPr>
          <p:cNvPr id="467" name="Google Shape;467;p24"/>
          <p:cNvPicPr preferRelativeResize="0"/>
          <p:nvPr/>
        </p:nvPicPr>
        <p:blipFill>
          <a:blip r:embed="rId3">
            <a:alphaModFix/>
          </a:blip>
          <a:stretch>
            <a:fillRect/>
          </a:stretch>
        </p:blipFill>
        <p:spPr>
          <a:xfrm>
            <a:off x="800101" y="1447800"/>
            <a:ext cx="2666998" cy="4741330"/>
          </a:xfrm>
          <a:prstGeom prst="rect">
            <a:avLst/>
          </a:prstGeom>
          <a:noFill/>
          <a:ln>
            <a:noFill/>
          </a:ln>
        </p:spPr>
      </p:pic>
      <p:sp>
        <p:nvSpPr>
          <p:cNvPr id="468" name="Google Shape;468;p24"/>
          <p:cNvSpPr txBox="1"/>
          <p:nvPr/>
        </p:nvSpPr>
        <p:spPr>
          <a:xfrm>
            <a:off x="533400" y="228600"/>
            <a:ext cx="1905000" cy="2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900">
                <a:solidFill>
                  <a:srgbClr val="3D8DFF"/>
                </a:solidFill>
                <a:latin typeface="Helvetica Neue"/>
                <a:ea typeface="Helvetica Neue"/>
                <a:cs typeface="Helvetica Neue"/>
                <a:sym typeface="Helvetica Neue"/>
              </a:rPr>
              <a:t>FIELD NOTE 04</a:t>
            </a:r>
            <a:endParaRPr b="1" sz="900">
              <a:solidFill>
                <a:srgbClr val="3D8DFF"/>
              </a:solidFill>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 name="Shape 41"/>
        <p:cNvGrpSpPr/>
        <p:nvPr/>
      </p:nvGrpSpPr>
      <p:grpSpPr>
        <a:xfrm>
          <a:off x="0" y="0"/>
          <a:ext cx="0" cy="0"/>
          <a:chOff x="0" y="0"/>
          <a:chExt cx="0" cy="0"/>
        </a:xfrm>
      </p:grpSpPr>
      <p:sp>
        <p:nvSpPr>
          <p:cNvPr id="42" name="Google Shape;42;p5"/>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FOUNDATIONS</a:t>
            </a:r>
            <a:endParaRPr/>
          </a:p>
        </p:txBody>
      </p:sp>
      <p:sp>
        <p:nvSpPr>
          <p:cNvPr id="43" name="Google Shape;43;p5"/>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Because problem-solving courses are cumulative, gaps compound</a:t>
            </a:r>
            <a:endParaRPr/>
          </a:p>
        </p:txBody>
      </p:sp>
      <p:sp>
        <p:nvSpPr>
          <p:cNvPr id="44" name="Google Shape;44;p5"/>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5"/>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03</a:t>
            </a:r>
            <a:endParaRPr/>
          </a:p>
        </p:txBody>
      </p:sp>
      <p:sp>
        <p:nvSpPr>
          <p:cNvPr id="46" name="Google Shape;46;p5"/>
          <p:cNvSpPr/>
          <p:nvPr/>
        </p:nvSpPr>
        <p:spPr>
          <a:xfrm>
            <a:off x="400050" y="1905000"/>
            <a:ext cx="5715000" cy="1143000"/>
          </a:xfrm>
          <a:prstGeom prst="rect">
            <a:avLst/>
          </a:prstGeom>
          <a:noFill/>
          <a:ln>
            <a:noFill/>
          </a:ln>
        </p:spPr>
        <p:txBody>
          <a:bodyPr anchorCtr="0" anchor="t" bIns="0" lIns="0" spcFirstLastPara="1" rIns="0" wrap="square" tIns="0">
            <a:noAutofit/>
          </a:bodyPr>
          <a:lstStyle/>
          <a:p>
            <a:pPr indent="0" lvl="0" marL="0" marR="0" rtl="0" algn="l">
              <a:lnSpc>
                <a:spcPct val="102000"/>
              </a:lnSpc>
              <a:spcBef>
                <a:spcPts val="0"/>
              </a:spcBef>
              <a:spcAft>
                <a:spcPts val="0"/>
              </a:spcAft>
              <a:buClr>
                <a:srgbClr val="000000"/>
              </a:buClr>
              <a:buSzPts val="2325"/>
              <a:buFont typeface="Helvetica Neue"/>
              <a:buNone/>
            </a:pPr>
            <a:r>
              <a:rPr b="1" i="0" lang="en-US" sz="2325">
                <a:solidFill>
                  <a:srgbClr val="000000"/>
                </a:solidFill>
                <a:latin typeface="Helvetica Neue"/>
                <a:ea typeface="Helvetica Neue"/>
                <a:cs typeface="Helvetica Neue"/>
                <a:sym typeface="Helvetica Neue"/>
              </a:rPr>
              <a:t>A missing prerequisite is not a minor inconvenience—it weakens every layer built above it.</a:t>
            </a:r>
            <a:endParaRPr/>
          </a:p>
        </p:txBody>
      </p:sp>
      <p:sp>
        <p:nvSpPr>
          <p:cNvPr id="47" name="Google Shape;47;p5"/>
          <p:cNvSpPr/>
          <p:nvPr/>
        </p:nvSpPr>
        <p:spPr>
          <a:xfrm>
            <a:off x="400050" y="3524250"/>
            <a:ext cx="5334000" cy="11430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F6570"/>
              </a:buClr>
              <a:buSzPts val="1650"/>
              <a:buFont typeface="Helvetica Neue"/>
              <a:buNone/>
            </a:pPr>
            <a:r>
              <a:rPr b="0" i="0" lang="en-US" sz="1650">
                <a:solidFill>
                  <a:srgbClr val="5F6570"/>
                </a:solidFill>
                <a:latin typeface="Helvetica Neue"/>
                <a:ea typeface="Helvetica Neue"/>
                <a:cs typeface="Helvetica Neue"/>
                <a:sym typeface="Helvetica Neue"/>
              </a:rPr>
              <a:t>When a gap appears, pause and refresh it quickly. Catching it early costs less than carrying it forward.</a:t>
            </a:r>
            <a:endParaRPr/>
          </a:p>
        </p:txBody>
      </p:sp>
      <p:sp>
        <p:nvSpPr>
          <p:cNvPr id="48" name="Google Shape;48;p5"/>
          <p:cNvSpPr/>
          <p:nvPr/>
        </p:nvSpPr>
        <p:spPr>
          <a:xfrm>
            <a:off x="6553200" y="4972050"/>
            <a:ext cx="4953000" cy="647700"/>
          </a:xfrm>
          <a:prstGeom prst="rect">
            <a:avLst/>
          </a:prstGeom>
          <a:solidFill>
            <a:srgbClr val="3D8DFF"/>
          </a:solidFill>
          <a:ln cap="flat" cmpd="sng" w="9525">
            <a:solidFill>
              <a:srgbClr val="3D8DFF"/>
            </a:solidFill>
            <a:prstDash val="solid"/>
            <a:round/>
            <a:headEnd len="sm" w="sm" type="none"/>
            <a:tailEnd len="sm" w="sm" type="none"/>
          </a:ln>
        </p:spPr>
        <p:txBody>
          <a:bodyPr anchorCtr="0" anchor="ctr" bIns="0" lIns="171450" spcFirstLastPara="1" rIns="171450" wrap="square" tIns="0">
            <a:noAutofit/>
          </a:bodyPr>
          <a:lstStyle/>
          <a:p>
            <a:pPr indent="0" lvl="0" marL="0" marR="0" rtl="0" algn="l">
              <a:spcBef>
                <a:spcPts val="0"/>
              </a:spcBef>
              <a:spcAft>
                <a:spcPts val="0"/>
              </a:spcAft>
              <a:buNone/>
            </a:pPr>
            <a:r>
              <a:rPr b="1" lang="en-US" sz="1500">
                <a:solidFill>
                  <a:srgbClr val="FFFFFF"/>
                </a:solidFill>
                <a:latin typeface="Helvetica Neue"/>
                <a:ea typeface="Helvetica Neue"/>
                <a:cs typeface="Helvetica Neue"/>
                <a:sym typeface="Helvetica Neue"/>
              </a:rPr>
              <a:t>Prerequisite knowledge</a:t>
            </a:r>
            <a:endParaRPr/>
          </a:p>
        </p:txBody>
      </p:sp>
      <p:sp>
        <p:nvSpPr>
          <p:cNvPr id="49" name="Google Shape;49;p5"/>
          <p:cNvSpPr/>
          <p:nvPr/>
        </p:nvSpPr>
        <p:spPr>
          <a:xfrm>
            <a:off x="7124700" y="4095750"/>
            <a:ext cx="4381500" cy="647700"/>
          </a:xfrm>
          <a:prstGeom prst="rect">
            <a:avLst/>
          </a:prstGeom>
          <a:solidFill>
            <a:srgbClr val="D0EDFA"/>
          </a:solidFill>
          <a:ln cap="flat" cmpd="sng" w="9525">
            <a:solidFill>
              <a:srgbClr val="B8BCC4"/>
            </a:solidFill>
            <a:prstDash val="solid"/>
            <a:round/>
            <a:headEnd len="sm" w="sm" type="none"/>
            <a:tailEnd len="sm" w="sm" type="none"/>
          </a:ln>
        </p:spPr>
        <p:txBody>
          <a:bodyPr anchorCtr="0" anchor="ctr" bIns="0" lIns="171450" spcFirstLastPara="1" rIns="171450" wrap="square" tIns="0">
            <a:noAutofit/>
          </a:bodyPr>
          <a:lstStyle/>
          <a:p>
            <a:pPr indent="0" lvl="0" marL="0" marR="0" rtl="0" algn="l">
              <a:spcBef>
                <a:spcPts val="0"/>
              </a:spcBef>
              <a:spcAft>
                <a:spcPts val="0"/>
              </a:spcAft>
              <a:buNone/>
            </a:pPr>
            <a:r>
              <a:rPr b="1" lang="en-US" sz="1500">
                <a:solidFill>
                  <a:srgbClr val="000000"/>
                </a:solidFill>
                <a:latin typeface="Helvetica Neue"/>
                <a:ea typeface="Helvetica Neue"/>
                <a:cs typeface="Helvetica Neue"/>
                <a:sym typeface="Helvetica Neue"/>
              </a:rPr>
              <a:t>Current course concepts</a:t>
            </a:r>
            <a:endParaRPr/>
          </a:p>
        </p:txBody>
      </p:sp>
      <p:sp>
        <p:nvSpPr>
          <p:cNvPr id="50" name="Google Shape;50;p5"/>
          <p:cNvSpPr/>
          <p:nvPr/>
        </p:nvSpPr>
        <p:spPr>
          <a:xfrm>
            <a:off x="7696200" y="3219450"/>
            <a:ext cx="3810000" cy="647700"/>
          </a:xfrm>
          <a:prstGeom prst="rect">
            <a:avLst/>
          </a:prstGeom>
          <a:solidFill>
            <a:srgbClr val="EDEDED"/>
          </a:solidFill>
          <a:ln cap="flat" cmpd="sng" w="9525">
            <a:solidFill>
              <a:srgbClr val="B8BCC4"/>
            </a:solidFill>
            <a:prstDash val="solid"/>
            <a:round/>
            <a:headEnd len="sm" w="sm" type="none"/>
            <a:tailEnd len="sm" w="sm" type="none"/>
          </a:ln>
        </p:spPr>
        <p:txBody>
          <a:bodyPr anchorCtr="0" anchor="ctr" bIns="0" lIns="171450" spcFirstLastPara="1" rIns="171450" wrap="square" tIns="0">
            <a:noAutofit/>
          </a:bodyPr>
          <a:lstStyle/>
          <a:p>
            <a:pPr indent="0" lvl="0" marL="0" marR="0" rtl="0" algn="l">
              <a:spcBef>
                <a:spcPts val="0"/>
              </a:spcBef>
              <a:spcAft>
                <a:spcPts val="0"/>
              </a:spcAft>
              <a:buNone/>
            </a:pPr>
            <a:r>
              <a:rPr b="1" lang="en-US" sz="1500">
                <a:solidFill>
                  <a:srgbClr val="000000"/>
                </a:solidFill>
                <a:latin typeface="Helvetica Neue"/>
                <a:ea typeface="Helvetica Neue"/>
                <a:cs typeface="Helvetica Neue"/>
                <a:sym typeface="Helvetica Neue"/>
              </a:rPr>
              <a:t>Complex applications</a:t>
            </a:r>
            <a:endParaRPr/>
          </a:p>
        </p:txBody>
      </p:sp>
      <p:sp>
        <p:nvSpPr>
          <p:cNvPr id="51" name="Google Shape;51;p5"/>
          <p:cNvSpPr/>
          <p:nvPr/>
        </p:nvSpPr>
        <p:spPr>
          <a:xfrm>
            <a:off x="8267700" y="2343150"/>
            <a:ext cx="3238500" cy="647700"/>
          </a:xfrm>
          <a:prstGeom prst="rect">
            <a:avLst/>
          </a:prstGeom>
          <a:solidFill>
            <a:srgbClr val="F6F7F8"/>
          </a:solidFill>
          <a:ln cap="flat" cmpd="sng" w="9525">
            <a:solidFill>
              <a:srgbClr val="B8BCC4"/>
            </a:solidFill>
            <a:prstDash val="solid"/>
            <a:round/>
            <a:headEnd len="sm" w="sm" type="none"/>
            <a:tailEnd len="sm" w="sm" type="none"/>
          </a:ln>
        </p:spPr>
        <p:txBody>
          <a:bodyPr anchorCtr="0" anchor="ctr" bIns="0" lIns="171450" spcFirstLastPara="1" rIns="171450" wrap="square" tIns="0">
            <a:noAutofit/>
          </a:bodyPr>
          <a:lstStyle/>
          <a:p>
            <a:pPr indent="0" lvl="0" marL="0" marR="0" rtl="0" algn="l">
              <a:spcBef>
                <a:spcPts val="0"/>
              </a:spcBef>
              <a:spcAft>
                <a:spcPts val="0"/>
              </a:spcAft>
              <a:buNone/>
            </a:pPr>
            <a:r>
              <a:rPr b="1" lang="en-US" sz="1500">
                <a:solidFill>
                  <a:srgbClr val="000000"/>
                </a:solidFill>
                <a:latin typeface="Helvetica Neue"/>
                <a:ea typeface="Helvetica Neue"/>
                <a:cs typeface="Helvetica Neue"/>
                <a:sym typeface="Helvetica Neue"/>
              </a:rPr>
              <a:t>Future courses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 name="Shape 56"/>
        <p:cNvGrpSpPr/>
        <p:nvPr/>
      </p:nvGrpSpPr>
      <p:grpSpPr>
        <a:xfrm>
          <a:off x="0" y="0"/>
          <a:ext cx="0" cy="0"/>
          <a:chOff x="0" y="0"/>
          <a:chExt cx="0" cy="0"/>
        </a:xfrm>
      </p:grpSpPr>
      <p:sp>
        <p:nvSpPr>
          <p:cNvPr id="57" name="Google Shape;57;p6"/>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THE SYSTEM</a:t>
            </a:r>
            <a:endParaRPr/>
          </a:p>
        </p:txBody>
      </p:sp>
      <p:sp>
        <p:nvSpPr>
          <p:cNvPr id="58" name="Google Shape;58;p6"/>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Use a four-stage learning engine for every new topic</a:t>
            </a:r>
            <a:endParaRPr/>
          </a:p>
        </p:txBody>
      </p:sp>
      <p:sp>
        <p:nvSpPr>
          <p:cNvPr id="59" name="Google Shape;59;p6"/>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6"/>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04</a:t>
            </a:r>
            <a:endParaRPr/>
          </a:p>
        </p:txBody>
      </p:sp>
      <p:sp>
        <p:nvSpPr>
          <p:cNvPr id="61" name="Google Shape;61;p6"/>
          <p:cNvSpPr/>
          <p:nvPr/>
        </p:nvSpPr>
        <p:spPr>
          <a:xfrm>
            <a:off x="2838450" y="3352800"/>
            <a:ext cx="590550" cy="28575"/>
          </a:xfrm>
          <a:prstGeom prst="rect">
            <a:avLst/>
          </a:prstGeom>
          <a:solidFill>
            <a:srgbClr val="3D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6"/>
          <p:cNvSpPr/>
          <p:nvPr/>
        </p:nvSpPr>
        <p:spPr>
          <a:xfrm>
            <a:off x="5695950" y="3352800"/>
            <a:ext cx="590550" cy="28575"/>
          </a:xfrm>
          <a:prstGeom prst="rect">
            <a:avLst/>
          </a:prstGeom>
          <a:solidFill>
            <a:srgbClr val="3D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6"/>
          <p:cNvSpPr/>
          <p:nvPr/>
        </p:nvSpPr>
        <p:spPr>
          <a:xfrm>
            <a:off x="8553450" y="3352800"/>
            <a:ext cx="590550" cy="28575"/>
          </a:xfrm>
          <a:prstGeom prst="rect">
            <a:avLst/>
          </a:prstGeom>
          <a:solidFill>
            <a:srgbClr val="3D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6"/>
          <p:cNvSpPr/>
          <p:nvPr/>
        </p:nvSpPr>
        <p:spPr>
          <a:xfrm>
            <a:off x="495300" y="2209800"/>
            <a:ext cx="2343150" cy="2381250"/>
          </a:xfrm>
          <a:prstGeom prst="rect">
            <a:avLst/>
          </a:prstGeom>
          <a:solidFill>
            <a:srgbClr val="F6F7F8"/>
          </a:solidFill>
          <a:ln cap="flat" cmpd="sng" w="9525">
            <a:solidFill>
              <a:srgbClr val="B8BCC4"/>
            </a:solidFill>
            <a:prstDash val="solid"/>
            <a:round/>
            <a:headEnd len="sm" w="sm" type="none"/>
            <a:tailEnd len="sm" w="sm" type="none"/>
          </a:ln>
        </p:spPr>
        <p:txBody>
          <a:bodyPr anchorCtr="0" anchor="ctr" bIns="209550" lIns="171450" spcFirstLastPara="1" rIns="171450" wrap="square" tIns="209550">
            <a:noAutofit/>
          </a:bodyPr>
          <a:lstStyle/>
          <a:p>
            <a:pPr indent="0" lvl="0" marL="0" marR="0" rtl="0" algn="l">
              <a:lnSpc>
                <a:spcPct val="115000"/>
              </a:lnSpc>
              <a:spcBef>
                <a:spcPts val="0"/>
              </a:spcBef>
              <a:spcAft>
                <a:spcPts val="0"/>
              </a:spcAft>
              <a:buClr>
                <a:srgbClr val="000000"/>
              </a:buClr>
              <a:buSzPts val="1650"/>
              <a:buFont typeface="Helvetica Neue"/>
              <a:buNone/>
            </a:pPr>
            <a:r>
              <a:rPr b="0" lang="en-US" sz="1650">
                <a:solidFill>
                  <a:srgbClr val="000000"/>
                </a:solidFill>
                <a:latin typeface="Helvetica Neue"/>
                <a:ea typeface="Helvetica Neue"/>
                <a:cs typeface="Helvetica Neue"/>
                <a:sym typeface="Helvetica Neue"/>
              </a:rPr>
              <a:t>01</a:t>
            </a:r>
            <a:endParaRPr/>
          </a:p>
          <a:p>
            <a:pPr indent="0" lvl="0" marL="0" marR="0" rtl="0" algn="l">
              <a:lnSpc>
                <a:spcPct val="115000"/>
              </a:lnSpc>
              <a:spcBef>
                <a:spcPts val="0"/>
              </a:spcBef>
              <a:spcAft>
                <a:spcPts val="0"/>
              </a:spcAft>
              <a:buClr>
                <a:srgbClr val="000000"/>
              </a:buClr>
              <a:buSzPts val="2175"/>
              <a:buFont typeface="Helvetica Neue"/>
              <a:buNone/>
            </a:pPr>
            <a:r>
              <a:rPr b="1" lang="en-US" sz="2175">
                <a:solidFill>
                  <a:srgbClr val="000000"/>
                </a:solidFill>
                <a:latin typeface="Helvetica Neue"/>
                <a:ea typeface="Helvetica Neue"/>
                <a:cs typeface="Helvetica Neue"/>
                <a:sym typeface="Helvetica Neue"/>
              </a:rPr>
              <a:t>Preview</a:t>
            </a:r>
            <a:endParaRPr/>
          </a:p>
          <a:p>
            <a:pPr indent="0" lvl="0" marL="0" marR="0" rtl="0" algn="l">
              <a:spcBef>
                <a:spcPts val="0"/>
              </a:spcBef>
              <a:spcAft>
                <a:spcPts val="0"/>
              </a:spcAft>
              <a:buNone/>
            </a:pPr>
            <a:r>
              <a:t/>
            </a:r>
            <a:endParaRPr b="1" sz="2175">
              <a:solidFill>
                <a:srgbClr val="000000"/>
              </a:solidFill>
              <a:latin typeface="Helvetica Neue"/>
              <a:ea typeface="Helvetica Neue"/>
              <a:cs typeface="Helvetica Neue"/>
              <a:sym typeface="Helvetica Neue"/>
            </a:endParaRPr>
          </a:p>
          <a:p>
            <a:pPr indent="0" lvl="0" marL="0" marR="0" rtl="0" algn="l">
              <a:lnSpc>
                <a:spcPct val="115000"/>
              </a:lnSpc>
              <a:spcBef>
                <a:spcPts val="0"/>
              </a:spcBef>
              <a:spcAft>
                <a:spcPts val="0"/>
              </a:spcAft>
              <a:buClr>
                <a:srgbClr val="000000"/>
              </a:buClr>
              <a:buSzPts val="1650"/>
              <a:buFont typeface="Helvetica Neue"/>
              <a:buNone/>
            </a:pPr>
            <a:r>
              <a:rPr b="0" lang="en-US" sz="1650">
                <a:solidFill>
                  <a:srgbClr val="000000"/>
                </a:solidFill>
                <a:latin typeface="Helvetica Neue"/>
                <a:ea typeface="Helvetica Neue"/>
                <a:cs typeface="Helvetica Neue"/>
                <a:sym typeface="Helvetica Neue"/>
              </a:rPr>
              <a:t>Build familiarity</a:t>
            </a:r>
            <a:endParaRPr/>
          </a:p>
          <a:p>
            <a:pPr indent="0" lvl="0" marL="0" marR="0" rtl="0" algn="l">
              <a:lnSpc>
                <a:spcPct val="115000"/>
              </a:lnSpc>
              <a:spcBef>
                <a:spcPts val="0"/>
              </a:spcBef>
              <a:spcAft>
                <a:spcPts val="0"/>
              </a:spcAft>
              <a:buClr>
                <a:srgbClr val="000000"/>
              </a:buClr>
              <a:buSzPts val="1650"/>
              <a:buFont typeface="Helvetica Neue"/>
              <a:buNone/>
            </a:pPr>
            <a:r>
              <a:rPr b="0" lang="en-US" sz="1650">
                <a:solidFill>
                  <a:srgbClr val="000000"/>
                </a:solidFill>
                <a:latin typeface="Helvetica Neue"/>
                <a:ea typeface="Helvetica Neue"/>
                <a:cs typeface="Helvetica Neue"/>
                <a:sym typeface="Helvetica Neue"/>
              </a:rPr>
              <a:t>and spot gaps</a:t>
            </a:r>
            <a:endParaRPr/>
          </a:p>
        </p:txBody>
      </p:sp>
      <p:sp>
        <p:nvSpPr>
          <p:cNvPr id="65" name="Google Shape;65;p6"/>
          <p:cNvSpPr/>
          <p:nvPr/>
        </p:nvSpPr>
        <p:spPr>
          <a:xfrm>
            <a:off x="3352800" y="2209800"/>
            <a:ext cx="2343150" cy="2381250"/>
          </a:xfrm>
          <a:prstGeom prst="rect">
            <a:avLst/>
          </a:prstGeom>
          <a:solidFill>
            <a:srgbClr val="F6F7F8"/>
          </a:solidFill>
          <a:ln cap="flat" cmpd="sng" w="9525">
            <a:solidFill>
              <a:srgbClr val="B8BCC4"/>
            </a:solidFill>
            <a:prstDash val="solid"/>
            <a:round/>
            <a:headEnd len="sm" w="sm" type="none"/>
            <a:tailEnd len="sm" w="sm" type="none"/>
          </a:ln>
        </p:spPr>
        <p:txBody>
          <a:bodyPr anchorCtr="0" anchor="ctr" bIns="209550" lIns="171450" spcFirstLastPara="1" rIns="171450" wrap="square" tIns="209550">
            <a:noAutofit/>
          </a:bodyPr>
          <a:lstStyle/>
          <a:p>
            <a:pPr indent="0" lvl="0" marL="0" marR="0" rtl="0" algn="l">
              <a:lnSpc>
                <a:spcPct val="115000"/>
              </a:lnSpc>
              <a:spcBef>
                <a:spcPts val="0"/>
              </a:spcBef>
              <a:spcAft>
                <a:spcPts val="0"/>
              </a:spcAft>
              <a:buClr>
                <a:srgbClr val="000000"/>
              </a:buClr>
              <a:buSzPts val="1650"/>
              <a:buFont typeface="Helvetica Neue"/>
              <a:buNone/>
            </a:pPr>
            <a:r>
              <a:rPr b="0" lang="en-US" sz="1650">
                <a:solidFill>
                  <a:srgbClr val="000000"/>
                </a:solidFill>
                <a:latin typeface="Helvetica Neue"/>
                <a:ea typeface="Helvetica Neue"/>
                <a:cs typeface="Helvetica Neue"/>
                <a:sym typeface="Helvetica Neue"/>
              </a:rPr>
              <a:t>02</a:t>
            </a:r>
            <a:endParaRPr/>
          </a:p>
          <a:p>
            <a:pPr indent="0" lvl="0" marL="0" marR="0" rtl="0" algn="l">
              <a:lnSpc>
                <a:spcPct val="115000"/>
              </a:lnSpc>
              <a:spcBef>
                <a:spcPts val="0"/>
              </a:spcBef>
              <a:spcAft>
                <a:spcPts val="0"/>
              </a:spcAft>
              <a:buClr>
                <a:srgbClr val="000000"/>
              </a:buClr>
              <a:buSzPts val="2175"/>
              <a:buFont typeface="Helvetica Neue"/>
              <a:buNone/>
            </a:pPr>
            <a:r>
              <a:rPr b="1" lang="en-US" sz="2175">
                <a:solidFill>
                  <a:srgbClr val="000000"/>
                </a:solidFill>
                <a:latin typeface="Helvetica Neue"/>
                <a:ea typeface="Helvetica Neue"/>
                <a:cs typeface="Helvetica Neue"/>
                <a:sym typeface="Helvetica Neue"/>
              </a:rPr>
              <a:t>Read / review</a:t>
            </a:r>
            <a:endParaRPr/>
          </a:p>
          <a:p>
            <a:pPr indent="0" lvl="0" marL="0" marR="0" rtl="0" algn="l">
              <a:spcBef>
                <a:spcPts val="0"/>
              </a:spcBef>
              <a:spcAft>
                <a:spcPts val="0"/>
              </a:spcAft>
              <a:buNone/>
            </a:pPr>
            <a:r>
              <a:t/>
            </a:r>
            <a:endParaRPr b="1" sz="2175">
              <a:solidFill>
                <a:srgbClr val="000000"/>
              </a:solidFill>
              <a:latin typeface="Helvetica Neue"/>
              <a:ea typeface="Helvetica Neue"/>
              <a:cs typeface="Helvetica Neue"/>
              <a:sym typeface="Helvetica Neue"/>
            </a:endParaRPr>
          </a:p>
          <a:p>
            <a:pPr indent="0" lvl="0" marL="0" marR="0" rtl="0" algn="l">
              <a:lnSpc>
                <a:spcPct val="115000"/>
              </a:lnSpc>
              <a:spcBef>
                <a:spcPts val="0"/>
              </a:spcBef>
              <a:spcAft>
                <a:spcPts val="0"/>
              </a:spcAft>
              <a:buClr>
                <a:srgbClr val="000000"/>
              </a:buClr>
              <a:buSzPts val="1650"/>
              <a:buFont typeface="Helvetica Neue"/>
              <a:buNone/>
            </a:pPr>
            <a:r>
              <a:rPr b="0" lang="en-US" sz="1650">
                <a:solidFill>
                  <a:srgbClr val="000000"/>
                </a:solidFill>
                <a:latin typeface="Helvetica Neue"/>
                <a:ea typeface="Helvetica Neue"/>
                <a:cs typeface="Helvetica Neue"/>
                <a:sym typeface="Helvetica Neue"/>
              </a:rPr>
              <a:t>Learn one small</a:t>
            </a:r>
            <a:endParaRPr/>
          </a:p>
          <a:p>
            <a:pPr indent="0" lvl="0" marL="0" marR="0" rtl="0" algn="l">
              <a:lnSpc>
                <a:spcPct val="115000"/>
              </a:lnSpc>
              <a:spcBef>
                <a:spcPts val="0"/>
              </a:spcBef>
              <a:spcAft>
                <a:spcPts val="0"/>
              </a:spcAft>
              <a:buClr>
                <a:srgbClr val="000000"/>
              </a:buClr>
              <a:buSzPts val="1650"/>
              <a:buFont typeface="Helvetica Neue"/>
              <a:buNone/>
            </a:pPr>
            <a:r>
              <a:rPr b="0" lang="en-US" sz="1650">
                <a:solidFill>
                  <a:srgbClr val="000000"/>
                </a:solidFill>
                <a:latin typeface="Helvetica Neue"/>
                <a:ea typeface="Helvetica Neue"/>
                <a:cs typeface="Helvetica Neue"/>
                <a:sym typeface="Helvetica Neue"/>
              </a:rPr>
              <a:t>concept block</a:t>
            </a:r>
            <a:endParaRPr/>
          </a:p>
        </p:txBody>
      </p:sp>
      <p:sp>
        <p:nvSpPr>
          <p:cNvPr id="66" name="Google Shape;66;p6"/>
          <p:cNvSpPr/>
          <p:nvPr/>
        </p:nvSpPr>
        <p:spPr>
          <a:xfrm>
            <a:off x="6210300" y="2209800"/>
            <a:ext cx="2343150" cy="2381250"/>
          </a:xfrm>
          <a:prstGeom prst="rect">
            <a:avLst/>
          </a:prstGeom>
          <a:solidFill>
            <a:srgbClr val="3D8DFF"/>
          </a:solidFill>
          <a:ln cap="flat" cmpd="sng" w="9525">
            <a:solidFill>
              <a:srgbClr val="3D8DFF"/>
            </a:solidFill>
            <a:prstDash val="solid"/>
            <a:round/>
            <a:headEnd len="sm" w="sm" type="none"/>
            <a:tailEnd len="sm" w="sm" type="none"/>
          </a:ln>
        </p:spPr>
        <p:txBody>
          <a:bodyPr anchorCtr="0" anchor="ctr" bIns="209550" lIns="171450" spcFirstLastPara="1" rIns="171450" wrap="square" tIns="209550">
            <a:noAutofit/>
          </a:bodyPr>
          <a:lstStyle/>
          <a:p>
            <a:pPr indent="0" lvl="0" marL="0" marR="0" rtl="0" algn="l">
              <a:lnSpc>
                <a:spcPct val="115000"/>
              </a:lnSpc>
              <a:spcBef>
                <a:spcPts val="0"/>
              </a:spcBef>
              <a:spcAft>
                <a:spcPts val="0"/>
              </a:spcAft>
              <a:buClr>
                <a:srgbClr val="FFFFFF"/>
              </a:buClr>
              <a:buSzPts val="1650"/>
              <a:buFont typeface="Helvetica Neue"/>
              <a:buNone/>
            </a:pPr>
            <a:r>
              <a:rPr b="0" lang="en-US" sz="1650">
                <a:solidFill>
                  <a:srgbClr val="FFFFFF"/>
                </a:solidFill>
                <a:latin typeface="Helvetica Neue"/>
                <a:ea typeface="Helvetica Neue"/>
                <a:cs typeface="Helvetica Neue"/>
                <a:sym typeface="Helvetica Neue"/>
              </a:rPr>
              <a:t>03</a:t>
            </a:r>
            <a:endParaRPr/>
          </a:p>
          <a:p>
            <a:pPr indent="0" lvl="0" marL="0" marR="0" rtl="0" algn="l">
              <a:lnSpc>
                <a:spcPct val="115000"/>
              </a:lnSpc>
              <a:spcBef>
                <a:spcPts val="0"/>
              </a:spcBef>
              <a:spcAft>
                <a:spcPts val="0"/>
              </a:spcAft>
              <a:buClr>
                <a:srgbClr val="FFFFFF"/>
              </a:buClr>
              <a:buSzPts val="2175"/>
              <a:buFont typeface="Helvetica Neue"/>
              <a:buNone/>
            </a:pPr>
            <a:r>
              <a:rPr b="1" lang="en-US" sz="2175">
                <a:solidFill>
                  <a:srgbClr val="FFFFFF"/>
                </a:solidFill>
                <a:latin typeface="Helvetica Neue"/>
                <a:ea typeface="Helvetica Neue"/>
                <a:cs typeface="Helvetica Neue"/>
                <a:sym typeface="Helvetica Neue"/>
              </a:rPr>
              <a:t>Solve</a:t>
            </a:r>
            <a:endParaRPr/>
          </a:p>
          <a:p>
            <a:pPr indent="0" lvl="0" marL="0" marR="0" rtl="0" algn="l">
              <a:spcBef>
                <a:spcPts val="0"/>
              </a:spcBef>
              <a:spcAft>
                <a:spcPts val="0"/>
              </a:spcAft>
              <a:buNone/>
            </a:pPr>
            <a:r>
              <a:t/>
            </a:r>
            <a:endParaRPr b="1" sz="2175">
              <a:solidFill>
                <a:srgbClr val="FFFFFF"/>
              </a:solidFill>
              <a:latin typeface="Helvetica Neue"/>
              <a:ea typeface="Helvetica Neue"/>
              <a:cs typeface="Helvetica Neue"/>
              <a:sym typeface="Helvetica Neue"/>
            </a:endParaRPr>
          </a:p>
          <a:p>
            <a:pPr indent="0" lvl="0" marL="0" marR="0" rtl="0" algn="l">
              <a:lnSpc>
                <a:spcPct val="115000"/>
              </a:lnSpc>
              <a:spcBef>
                <a:spcPts val="0"/>
              </a:spcBef>
              <a:spcAft>
                <a:spcPts val="0"/>
              </a:spcAft>
              <a:buClr>
                <a:srgbClr val="FFFFFF"/>
              </a:buClr>
              <a:buSzPts val="1650"/>
              <a:buFont typeface="Helvetica Neue"/>
              <a:buNone/>
            </a:pPr>
            <a:r>
              <a:rPr b="0" lang="en-US" sz="1650">
                <a:solidFill>
                  <a:srgbClr val="FFFFFF"/>
                </a:solidFill>
                <a:latin typeface="Helvetica Neue"/>
                <a:ea typeface="Helvetica Neue"/>
                <a:cs typeface="Helvetica Neue"/>
                <a:sym typeface="Helvetica Neue"/>
              </a:rPr>
              <a:t>Attempt without</a:t>
            </a:r>
            <a:endParaRPr/>
          </a:p>
          <a:p>
            <a:pPr indent="0" lvl="0" marL="0" marR="0" rtl="0" algn="l">
              <a:lnSpc>
                <a:spcPct val="115000"/>
              </a:lnSpc>
              <a:spcBef>
                <a:spcPts val="0"/>
              </a:spcBef>
              <a:spcAft>
                <a:spcPts val="0"/>
              </a:spcAft>
              <a:buClr>
                <a:srgbClr val="FFFFFF"/>
              </a:buClr>
              <a:buSzPts val="1650"/>
              <a:buFont typeface="Helvetica Neue"/>
              <a:buNone/>
            </a:pPr>
            <a:r>
              <a:rPr b="0" lang="en-US" sz="1650">
                <a:solidFill>
                  <a:srgbClr val="FFFFFF"/>
                </a:solidFill>
                <a:latin typeface="Helvetica Neue"/>
                <a:ea typeface="Helvetica Neue"/>
                <a:cs typeface="Helvetica Neue"/>
                <a:sym typeface="Helvetica Neue"/>
              </a:rPr>
              <a:t>seeing the solution</a:t>
            </a:r>
            <a:endParaRPr/>
          </a:p>
        </p:txBody>
      </p:sp>
      <p:sp>
        <p:nvSpPr>
          <p:cNvPr id="67" name="Google Shape;67;p6"/>
          <p:cNvSpPr/>
          <p:nvPr/>
        </p:nvSpPr>
        <p:spPr>
          <a:xfrm>
            <a:off x="9067800" y="2209800"/>
            <a:ext cx="2343150" cy="2381250"/>
          </a:xfrm>
          <a:prstGeom prst="rect">
            <a:avLst/>
          </a:prstGeom>
          <a:solidFill>
            <a:srgbClr val="D0EDFA"/>
          </a:solidFill>
          <a:ln cap="flat" cmpd="sng" w="9525">
            <a:solidFill>
              <a:srgbClr val="B8BCC4"/>
            </a:solidFill>
            <a:prstDash val="solid"/>
            <a:round/>
            <a:headEnd len="sm" w="sm" type="none"/>
            <a:tailEnd len="sm" w="sm" type="none"/>
          </a:ln>
        </p:spPr>
        <p:txBody>
          <a:bodyPr anchorCtr="0" anchor="ctr" bIns="209550" lIns="171450" spcFirstLastPara="1" rIns="171450" wrap="square" tIns="209550">
            <a:noAutofit/>
          </a:bodyPr>
          <a:lstStyle/>
          <a:p>
            <a:pPr indent="0" lvl="0" marL="0" marR="0" rtl="0" algn="l">
              <a:lnSpc>
                <a:spcPct val="115000"/>
              </a:lnSpc>
              <a:spcBef>
                <a:spcPts val="0"/>
              </a:spcBef>
              <a:spcAft>
                <a:spcPts val="0"/>
              </a:spcAft>
              <a:buClr>
                <a:srgbClr val="000000"/>
              </a:buClr>
              <a:buSzPts val="1650"/>
              <a:buFont typeface="Helvetica Neue"/>
              <a:buNone/>
            </a:pPr>
            <a:r>
              <a:rPr b="0" lang="en-US" sz="1650">
                <a:solidFill>
                  <a:srgbClr val="000000"/>
                </a:solidFill>
                <a:latin typeface="Helvetica Neue"/>
                <a:ea typeface="Helvetica Neue"/>
                <a:cs typeface="Helvetica Neue"/>
                <a:sym typeface="Helvetica Neue"/>
              </a:rPr>
              <a:t>04</a:t>
            </a:r>
            <a:endParaRPr/>
          </a:p>
          <a:p>
            <a:pPr indent="0" lvl="0" marL="0" marR="0" rtl="0" algn="l">
              <a:lnSpc>
                <a:spcPct val="115000"/>
              </a:lnSpc>
              <a:spcBef>
                <a:spcPts val="0"/>
              </a:spcBef>
              <a:spcAft>
                <a:spcPts val="0"/>
              </a:spcAft>
              <a:buClr>
                <a:srgbClr val="000000"/>
              </a:buClr>
              <a:buSzPts val="2175"/>
              <a:buFont typeface="Helvetica Neue"/>
              <a:buNone/>
            </a:pPr>
            <a:r>
              <a:rPr b="1" lang="en-US" sz="2175">
                <a:solidFill>
                  <a:srgbClr val="000000"/>
                </a:solidFill>
                <a:latin typeface="Helvetica Neue"/>
                <a:ea typeface="Helvetica Neue"/>
                <a:cs typeface="Helvetica Neue"/>
                <a:sym typeface="Helvetica Neue"/>
              </a:rPr>
              <a:t>Review</a:t>
            </a:r>
            <a:endParaRPr/>
          </a:p>
          <a:p>
            <a:pPr indent="0" lvl="0" marL="0" marR="0" rtl="0" algn="l">
              <a:spcBef>
                <a:spcPts val="0"/>
              </a:spcBef>
              <a:spcAft>
                <a:spcPts val="0"/>
              </a:spcAft>
              <a:buNone/>
            </a:pPr>
            <a:r>
              <a:t/>
            </a:r>
            <a:endParaRPr b="1" sz="2175">
              <a:solidFill>
                <a:srgbClr val="000000"/>
              </a:solidFill>
              <a:latin typeface="Helvetica Neue"/>
              <a:ea typeface="Helvetica Neue"/>
              <a:cs typeface="Helvetica Neue"/>
              <a:sym typeface="Helvetica Neue"/>
            </a:endParaRPr>
          </a:p>
          <a:p>
            <a:pPr indent="0" lvl="0" marL="0" marR="0" rtl="0" algn="l">
              <a:lnSpc>
                <a:spcPct val="115000"/>
              </a:lnSpc>
              <a:spcBef>
                <a:spcPts val="0"/>
              </a:spcBef>
              <a:spcAft>
                <a:spcPts val="0"/>
              </a:spcAft>
              <a:buClr>
                <a:srgbClr val="000000"/>
              </a:buClr>
              <a:buSzPts val="1650"/>
              <a:buFont typeface="Helvetica Neue"/>
              <a:buNone/>
            </a:pPr>
            <a:r>
              <a:rPr b="0" lang="en-US" sz="1650">
                <a:solidFill>
                  <a:srgbClr val="000000"/>
                </a:solidFill>
                <a:latin typeface="Helvetica Neue"/>
                <a:ea typeface="Helvetica Neue"/>
                <a:cs typeface="Helvetica Neue"/>
                <a:sym typeface="Helvetica Neue"/>
              </a:rPr>
              <a:t>Diagnose errors</a:t>
            </a:r>
            <a:endParaRPr/>
          </a:p>
          <a:p>
            <a:pPr indent="0" lvl="0" marL="0" marR="0" rtl="0" algn="l">
              <a:lnSpc>
                <a:spcPct val="115000"/>
              </a:lnSpc>
              <a:spcBef>
                <a:spcPts val="0"/>
              </a:spcBef>
              <a:spcAft>
                <a:spcPts val="0"/>
              </a:spcAft>
              <a:buClr>
                <a:srgbClr val="000000"/>
              </a:buClr>
              <a:buSzPts val="1650"/>
              <a:buFont typeface="Helvetica Neue"/>
              <a:buNone/>
            </a:pPr>
            <a:r>
              <a:rPr b="0" lang="en-US" sz="1650">
                <a:solidFill>
                  <a:srgbClr val="000000"/>
                </a:solidFill>
                <a:latin typeface="Helvetica Neue"/>
                <a:ea typeface="Helvetica Neue"/>
                <a:cs typeface="Helvetica Neue"/>
                <a:sym typeface="Helvetica Neue"/>
              </a:rPr>
              <a:t>and plan the next try</a:t>
            </a:r>
            <a:endParaRPr/>
          </a:p>
        </p:txBody>
      </p:sp>
      <p:sp>
        <p:nvSpPr>
          <p:cNvPr id="68" name="Google Shape;68;p6"/>
          <p:cNvSpPr/>
          <p:nvPr/>
        </p:nvSpPr>
        <p:spPr>
          <a:xfrm>
            <a:off x="400050" y="5143500"/>
            <a:ext cx="8572500" cy="5524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875"/>
              <a:buFont typeface="Helvetica Neue"/>
              <a:buNone/>
            </a:pPr>
            <a:r>
              <a:rPr b="1" i="0" lang="en-US" sz="1875">
                <a:solidFill>
                  <a:srgbClr val="000000"/>
                </a:solidFill>
                <a:latin typeface="Helvetica Neue"/>
                <a:ea typeface="Helvetica Neue"/>
                <a:cs typeface="Helvetica Neue"/>
                <a:sym typeface="Helvetica Neue"/>
              </a:rPr>
              <a:t>Repeat the cycle section by section—not chapter by chapter.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3" name="Shape 73"/>
        <p:cNvGrpSpPr/>
        <p:nvPr/>
      </p:nvGrpSpPr>
      <p:grpSpPr>
        <a:xfrm>
          <a:off x="0" y="0"/>
          <a:ext cx="0" cy="0"/>
          <a:chOff x="0" y="0"/>
          <a:chExt cx="0" cy="0"/>
        </a:xfrm>
      </p:grpSpPr>
      <p:sp>
        <p:nvSpPr>
          <p:cNvPr id="74" name="Google Shape;74;p7"/>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STAGE 1 · PREVIEW</a:t>
            </a:r>
            <a:endParaRPr/>
          </a:p>
        </p:txBody>
      </p:sp>
      <p:sp>
        <p:nvSpPr>
          <p:cNvPr id="75" name="Google Shape;75;p7"/>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Previewing creates “mental shelves” before class</a:t>
            </a:r>
            <a:endParaRPr/>
          </a:p>
        </p:txBody>
      </p:sp>
      <p:sp>
        <p:nvSpPr>
          <p:cNvPr id="76" name="Google Shape;76;p7"/>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7"/>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05</a:t>
            </a:r>
            <a:endParaRPr/>
          </a:p>
        </p:txBody>
      </p:sp>
      <p:sp>
        <p:nvSpPr>
          <p:cNvPr id="78" name="Google Shape;78;p7"/>
          <p:cNvSpPr/>
          <p:nvPr/>
        </p:nvSpPr>
        <p:spPr>
          <a:xfrm>
            <a:off x="400050" y="2095500"/>
            <a:ext cx="2952750" cy="1428750"/>
          </a:xfrm>
          <a:prstGeom prst="rect">
            <a:avLst/>
          </a:prstGeom>
          <a:noFill/>
          <a:ln>
            <a:noFill/>
          </a:ln>
        </p:spPr>
        <p:txBody>
          <a:bodyPr anchorCtr="0" anchor="t" bIns="0" lIns="0" spcFirstLastPara="1" rIns="0" wrap="square" tIns="0">
            <a:noAutofit/>
          </a:bodyPr>
          <a:lstStyle/>
          <a:p>
            <a:pPr indent="0" lvl="0" marL="0" marR="0" rtl="0" algn="l">
              <a:lnSpc>
                <a:spcPct val="92000"/>
              </a:lnSpc>
              <a:spcBef>
                <a:spcPts val="0"/>
              </a:spcBef>
              <a:spcAft>
                <a:spcPts val="0"/>
              </a:spcAft>
              <a:buClr>
                <a:srgbClr val="3D8DFF"/>
              </a:buClr>
              <a:buSzPts val="4200"/>
              <a:buFont typeface="Helvetica Neue"/>
              <a:buNone/>
            </a:pPr>
            <a:r>
              <a:rPr b="1" i="0" lang="en-US" sz="4200">
                <a:solidFill>
                  <a:srgbClr val="3D8DFF"/>
                </a:solidFill>
                <a:latin typeface="Helvetica Neue"/>
                <a:ea typeface="Helvetica Neue"/>
                <a:cs typeface="Helvetica Neue"/>
                <a:sym typeface="Helvetica Neue"/>
              </a:rPr>
              <a:t>15–20</a:t>
            </a:r>
            <a:endParaRPr/>
          </a:p>
          <a:p>
            <a:pPr indent="0" lvl="0" marL="0" marR="0" rtl="0" algn="l">
              <a:lnSpc>
                <a:spcPct val="92000"/>
              </a:lnSpc>
              <a:spcBef>
                <a:spcPts val="0"/>
              </a:spcBef>
              <a:spcAft>
                <a:spcPts val="0"/>
              </a:spcAft>
              <a:buClr>
                <a:srgbClr val="3D8DFF"/>
              </a:buClr>
              <a:buSzPts val="4200"/>
              <a:buFont typeface="Helvetica Neue"/>
              <a:buNone/>
            </a:pPr>
            <a:r>
              <a:rPr b="1" i="0" lang="en-US" sz="4200">
                <a:solidFill>
                  <a:srgbClr val="3D8DFF"/>
                </a:solidFill>
                <a:latin typeface="Helvetica Neue"/>
                <a:ea typeface="Helvetica Neue"/>
                <a:cs typeface="Helvetica Neue"/>
                <a:sym typeface="Helvetica Neue"/>
              </a:rPr>
              <a:t>minutes</a:t>
            </a:r>
            <a:endParaRPr/>
          </a:p>
        </p:txBody>
      </p:sp>
      <p:sp>
        <p:nvSpPr>
          <p:cNvPr id="79" name="Google Shape;79;p7"/>
          <p:cNvSpPr/>
          <p:nvPr/>
        </p:nvSpPr>
        <p:spPr>
          <a:xfrm>
            <a:off x="400050" y="3810000"/>
            <a:ext cx="3333750" cy="104775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F6570"/>
              </a:buClr>
              <a:buSzPts val="1575"/>
              <a:buFont typeface="Helvetica Neue"/>
              <a:buNone/>
            </a:pPr>
            <a:r>
              <a:rPr b="0" i="0" lang="en-US" sz="1575">
                <a:solidFill>
                  <a:srgbClr val="5F6570"/>
                </a:solidFill>
                <a:latin typeface="Helvetica Neue"/>
                <a:ea typeface="Helvetica Neue"/>
                <a:cs typeface="Helvetica Neue"/>
                <a:sym typeface="Helvetica Neue"/>
              </a:rPr>
              <a:t>Enough to create familiarity; if it becomes a full study session, it is too long.</a:t>
            </a:r>
            <a:endParaRPr/>
          </a:p>
        </p:txBody>
      </p:sp>
      <p:sp>
        <p:nvSpPr>
          <p:cNvPr id="80" name="Google Shape;80;p7"/>
          <p:cNvSpPr/>
          <p:nvPr/>
        </p:nvSpPr>
        <p:spPr>
          <a:xfrm>
            <a:off x="4476750" y="2657475"/>
            <a:ext cx="6762750" cy="1905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7"/>
          <p:cNvSpPr/>
          <p:nvPr/>
        </p:nvSpPr>
        <p:spPr>
          <a:xfrm>
            <a:off x="4476750" y="2114550"/>
            <a:ext cx="2324100" cy="400050"/>
          </a:xfrm>
          <a:prstGeom prst="roundRect">
            <a:avLst>
              <a:gd fmla="val 19048" name="adj"/>
            </a:avLst>
          </a:prstGeom>
          <a:solidFill>
            <a:srgbClr val="EDEDED"/>
          </a:solidFill>
          <a:ln>
            <a:noFill/>
          </a:ln>
        </p:spPr>
        <p:txBody>
          <a:bodyPr anchorCtr="0" anchor="ctr" bIns="0" lIns="76200" spcFirstLastPara="1" rIns="76200" wrap="square" tIns="0">
            <a:noAutofit/>
          </a:bodyPr>
          <a:lstStyle/>
          <a:p>
            <a:pPr indent="0" lvl="0" marL="0" marR="0" rtl="0" algn="ctr">
              <a:spcBef>
                <a:spcPts val="0"/>
              </a:spcBef>
              <a:spcAft>
                <a:spcPts val="0"/>
              </a:spcAft>
              <a:buNone/>
            </a:pPr>
            <a:r>
              <a:rPr b="1" lang="en-US" sz="1350">
                <a:solidFill>
                  <a:srgbClr val="000000"/>
                </a:solidFill>
                <a:latin typeface="Helvetica Neue"/>
                <a:ea typeface="Helvetica Neue"/>
                <a:cs typeface="Helvetica Neue"/>
                <a:sym typeface="Helvetica Neue"/>
              </a:rPr>
              <a:t>Big titles</a:t>
            </a:r>
            <a:endParaRPr/>
          </a:p>
        </p:txBody>
      </p:sp>
      <p:sp>
        <p:nvSpPr>
          <p:cNvPr id="82" name="Google Shape;82;p7"/>
          <p:cNvSpPr/>
          <p:nvPr/>
        </p:nvSpPr>
        <p:spPr>
          <a:xfrm>
            <a:off x="7124700" y="2171700"/>
            <a:ext cx="400050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500"/>
              <a:buFont typeface="Helvetica Neue"/>
              <a:buNone/>
            </a:pPr>
            <a:r>
              <a:rPr b="0" i="0" lang="en-US" sz="1500">
                <a:solidFill>
                  <a:srgbClr val="5F6570"/>
                </a:solidFill>
                <a:latin typeface="Helvetica Neue"/>
                <a:ea typeface="Helvetica Neue"/>
                <a:cs typeface="Helvetica Neue"/>
                <a:sym typeface="Helvetica Neue"/>
              </a:rPr>
              <a:t>What is this topic about?</a:t>
            </a:r>
            <a:endParaRPr/>
          </a:p>
        </p:txBody>
      </p:sp>
      <p:sp>
        <p:nvSpPr>
          <p:cNvPr id="83" name="Google Shape;83;p7"/>
          <p:cNvSpPr/>
          <p:nvPr/>
        </p:nvSpPr>
        <p:spPr>
          <a:xfrm>
            <a:off x="4476750" y="3533775"/>
            <a:ext cx="6762750" cy="1905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7"/>
          <p:cNvSpPr/>
          <p:nvPr/>
        </p:nvSpPr>
        <p:spPr>
          <a:xfrm>
            <a:off x="4476750" y="2990850"/>
            <a:ext cx="2324100" cy="400050"/>
          </a:xfrm>
          <a:prstGeom prst="roundRect">
            <a:avLst>
              <a:gd fmla="val 19048" name="adj"/>
            </a:avLst>
          </a:prstGeom>
          <a:solidFill>
            <a:srgbClr val="EDEDED"/>
          </a:solidFill>
          <a:ln>
            <a:noFill/>
          </a:ln>
        </p:spPr>
        <p:txBody>
          <a:bodyPr anchorCtr="0" anchor="ctr" bIns="0" lIns="76200" spcFirstLastPara="1" rIns="76200" wrap="square" tIns="0">
            <a:noAutofit/>
          </a:bodyPr>
          <a:lstStyle/>
          <a:p>
            <a:pPr indent="0" lvl="0" marL="0" marR="0" rtl="0" algn="ctr">
              <a:spcBef>
                <a:spcPts val="0"/>
              </a:spcBef>
              <a:spcAft>
                <a:spcPts val="0"/>
              </a:spcAft>
              <a:buNone/>
            </a:pPr>
            <a:r>
              <a:rPr b="1" lang="en-US" sz="1350">
                <a:solidFill>
                  <a:srgbClr val="000000"/>
                </a:solidFill>
                <a:latin typeface="Helvetica Neue"/>
                <a:ea typeface="Helvetica Neue"/>
                <a:cs typeface="Helvetica Neue"/>
                <a:sym typeface="Helvetica Neue"/>
              </a:rPr>
              <a:t>Subheadings</a:t>
            </a:r>
            <a:endParaRPr/>
          </a:p>
        </p:txBody>
      </p:sp>
      <p:sp>
        <p:nvSpPr>
          <p:cNvPr id="85" name="Google Shape;85;p7"/>
          <p:cNvSpPr/>
          <p:nvPr/>
        </p:nvSpPr>
        <p:spPr>
          <a:xfrm>
            <a:off x="7124700" y="3048000"/>
            <a:ext cx="400050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500"/>
              <a:buFont typeface="Helvetica Neue"/>
              <a:buNone/>
            </a:pPr>
            <a:r>
              <a:rPr b="0" i="0" lang="en-US" sz="1500">
                <a:solidFill>
                  <a:srgbClr val="5F6570"/>
                </a:solidFill>
                <a:latin typeface="Helvetica Neue"/>
                <a:ea typeface="Helvetica Neue"/>
                <a:cs typeface="Helvetica Neue"/>
                <a:sym typeface="Helvetica Neue"/>
              </a:rPr>
              <a:t>How is it organized?</a:t>
            </a:r>
            <a:endParaRPr/>
          </a:p>
        </p:txBody>
      </p:sp>
      <p:sp>
        <p:nvSpPr>
          <p:cNvPr id="86" name="Google Shape;86;p7"/>
          <p:cNvSpPr/>
          <p:nvPr/>
        </p:nvSpPr>
        <p:spPr>
          <a:xfrm>
            <a:off x="4476750" y="4410075"/>
            <a:ext cx="6762750" cy="1905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7"/>
          <p:cNvSpPr/>
          <p:nvPr/>
        </p:nvSpPr>
        <p:spPr>
          <a:xfrm>
            <a:off x="4476750" y="3867150"/>
            <a:ext cx="2324100" cy="400050"/>
          </a:xfrm>
          <a:prstGeom prst="roundRect">
            <a:avLst>
              <a:gd fmla="val 19048" name="adj"/>
            </a:avLst>
          </a:prstGeom>
          <a:solidFill>
            <a:srgbClr val="D0EDFA"/>
          </a:solidFill>
          <a:ln>
            <a:noFill/>
          </a:ln>
        </p:spPr>
        <p:txBody>
          <a:bodyPr anchorCtr="0" anchor="ctr" bIns="0" lIns="76200" spcFirstLastPara="1" rIns="76200" wrap="square" tIns="0">
            <a:noAutofit/>
          </a:bodyPr>
          <a:lstStyle/>
          <a:p>
            <a:pPr indent="0" lvl="0" marL="0" marR="0" rtl="0" algn="ctr">
              <a:spcBef>
                <a:spcPts val="0"/>
              </a:spcBef>
              <a:spcAft>
                <a:spcPts val="0"/>
              </a:spcAft>
              <a:buNone/>
            </a:pPr>
            <a:r>
              <a:rPr b="1" lang="en-US" sz="1350">
                <a:solidFill>
                  <a:srgbClr val="000000"/>
                </a:solidFill>
                <a:latin typeface="Helvetica Neue"/>
                <a:ea typeface="Helvetica Neue"/>
                <a:cs typeface="Helvetica Neue"/>
                <a:sym typeface="Helvetica Neue"/>
              </a:rPr>
              <a:t>Bold terms &amp; formulas</a:t>
            </a:r>
            <a:endParaRPr/>
          </a:p>
        </p:txBody>
      </p:sp>
      <p:sp>
        <p:nvSpPr>
          <p:cNvPr id="88" name="Google Shape;88;p7"/>
          <p:cNvSpPr/>
          <p:nvPr/>
        </p:nvSpPr>
        <p:spPr>
          <a:xfrm>
            <a:off x="7124700" y="3924300"/>
            <a:ext cx="400050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500"/>
              <a:buFont typeface="Helvetica Neue"/>
              <a:buNone/>
            </a:pPr>
            <a:r>
              <a:rPr b="0" i="0" lang="en-US" sz="1500">
                <a:solidFill>
                  <a:srgbClr val="5F6570"/>
                </a:solidFill>
                <a:latin typeface="Helvetica Neue"/>
                <a:ea typeface="Helvetica Neue"/>
                <a:cs typeface="Helvetica Neue"/>
                <a:sym typeface="Helvetica Neue"/>
              </a:rPr>
              <a:t>What should feel familiar in class?</a:t>
            </a:r>
            <a:endParaRPr/>
          </a:p>
        </p:txBody>
      </p:sp>
      <p:sp>
        <p:nvSpPr>
          <p:cNvPr id="89" name="Google Shape;89;p7"/>
          <p:cNvSpPr/>
          <p:nvPr/>
        </p:nvSpPr>
        <p:spPr>
          <a:xfrm>
            <a:off x="4476750" y="5286375"/>
            <a:ext cx="6762750" cy="1905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7"/>
          <p:cNvSpPr/>
          <p:nvPr/>
        </p:nvSpPr>
        <p:spPr>
          <a:xfrm>
            <a:off x="4476750" y="4743450"/>
            <a:ext cx="2324100" cy="400050"/>
          </a:xfrm>
          <a:prstGeom prst="roundRect">
            <a:avLst>
              <a:gd fmla="val 19048" name="adj"/>
            </a:avLst>
          </a:prstGeom>
          <a:solidFill>
            <a:srgbClr val="EDEDED"/>
          </a:solidFill>
          <a:ln>
            <a:noFill/>
          </a:ln>
        </p:spPr>
        <p:txBody>
          <a:bodyPr anchorCtr="0" anchor="ctr" bIns="0" lIns="76200" spcFirstLastPara="1" rIns="76200" wrap="square" tIns="0">
            <a:noAutofit/>
          </a:bodyPr>
          <a:lstStyle/>
          <a:p>
            <a:pPr indent="0" lvl="0" marL="0" marR="0" rtl="0" algn="ctr">
              <a:spcBef>
                <a:spcPts val="0"/>
              </a:spcBef>
              <a:spcAft>
                <a:spcPts val="0"/>
              </a:spcAft>
              <a:buNone/>
            </a:pPr>
            <a:r>
              <a:rPr b="1" lang="en-US" sz="1350">
                <a:solidFill>
                  <a:srgbClr val="000000"/>
                </a:solidFill>
                <a:latin typeface="Helvetica Neue"/>
                <a:ea typeface="Helvetica Neue"/>
                <a:cs typeface="Helvetica Neue"/>
                <a:sym typeface="Helvetica Neue"/>
              </a:rPr>
              <a:t>Introduction + conclusion</a:t>
            </a:r>
            <a:endParaRPr/>
          </a:p>
        </p:txBody>
      </p:sp>
      <p:sp>
        <p:nvSpPr>
          <p:cNvPr id="91" name="Google Shape;91;p7"/>
          <p:cNvSpPr/>
          <p:nvPr/>
        </p:nvSpPr>
        <p:spPr>
          <a:xfrm>
            <a:off x="7124700" y="4800600"/>
            <a:ext cx="4000500" cy="4000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500"/>
              <a:buFont typeface="Helvetica Neue"/>
              <a:buNone/>
            </a:pPr>
            <a:r>
              <a:rPr b="0" i="0" lang="en-US" sz="1500">
                <a:solidFill>
                  <a:srgbClr val="5F6570"/>
                </a:solidFill>
                <a:latin typeface="Helvetica Neue"/>
                <a:ea typeface="Helvetica Neue"/>
                <a:cs typeface="Helvetica Neue"/>
                <a:sym typeface="Helvetica Neue"/>
              </a:rPr>
              <a:t>What story connects the parts?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6" name="Shape 96"/>
        <p:cNvGrpSpPr/>
        <p:nvPr/>
      </p:nvGrpSpPr>
      <p:grpSpPr>
        <a:xfrm>
          <a:off x="0" y="0"/>
          <a:ext cx="0" cy="0"/>
          <a:chOff x="0" y="0"/>
          <a:chExt cx="0" cy="0"/>
        </a:xfrm>
      </p:grpSpPr>
      <p:sp>
        <p:nvSpPr>
          <p:cNvPr id="97" name="Google Shape;97;p8"/>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STAGE 2 · READ / REVIEW</a:t>
            </a:r>
            <a:endParaRPr/>
          </a:p>
        </p:txBody>
      </p:sp>
      <p:sp>
        <p:nvSpPr>
          <p:cNvPr id="98" name="Google Shape;98;p8"/>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Study in small loops: theory → example → problem</a:t>
            </a:r>
            <a:endParaRPr/>
          </a:p>
        </p:txBody>
      </p:sp>
      <p:sp>
        <p:nvSpPr>
          <p:cNvPr id="99" name="Google Shape;99;p8"/>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8"/>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06</a:t>
            </a:r>
            <a:endParaRPr/>
          </a:p>
        </p:txBody>
      </p:sp>
      <p:sp>
        <p:nvSpPr>
          <p:cNvPr id="101" name="Google Shape;101;p8"/>
          <p:cNvSpPr/>
          <p:nvPr/>
        </p:nvSpPr>
        <p:spPr>
          <a:xfrm>
            <a:off x="400050" y="1962150"/>
            <a:ext cx="5334000" cy="952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2250"/>
              <a:buFont typeface="Helvetica Neue"/>
              <a:buNone/>
            </a:pPr>
            <a:r>
              <a:rPr b="1" i="0" lang="en-US" sz="2250">
                <a:solidFill>
                  <a:srgbClr val="000000"/>
                </a:solidFill>
                <a:latin typeface="Helvetica Neue"/>
                <a:ea typeface="Helvetica Neue"/>
                <a:cs typeface="Helvetica Neue"/>
                <a:sym typeface="Helvetica Neue"/>
              </a:rPr>
              <a:t>Do not read an entire chapter first and postpone all application until the end.</a:t>
            </a:r>
            <a:endParaRPr/>
          </a:p>
        </p:txBody>
      </p:sp>
      <p:sp>
        <p:nvSpPr>
          <p:cNvPr id="102" name="Google Shape;102;p8"/>
          <p:cNvSpPr/>
          <p:nvPr/>
        </p:nvSpPr>
        <p:spPr>
          <a:xfrm>
            <a:off x="400050" y="3333750"/>
            <a:ext cx="4953000" cy="85725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F6570"/>
              </a:buClr>
              <a:buSzPts val="1650"/>
              <a:buFont typeface="Helvetica Neue"/>
              <a:buNone/>
            </a:pPr>
            <a:r>
              <a:rPr b="0" i="0" lang="en-US" sz="1650">
                <a:solidFill>
                  <a:srgbClr val="5F6570"/>
                </a:solidFill>
                <a:latin typeface="Helvetica Neue"/>
                <a:ea typeface="Helvetica Neue"/>
                <a:cs typeface="Helvetica Neue"/>
                <a:sym typeface="Helvetica Neue"/>
              </a:rPr>
              <a:t>Build layer by layer. Apply each concept before moving to the next section.</a:t>
            </a:r>
            <a:endParaRPr/>
          </a:p>
        </p:txBody>
      </p:sp>
      <p:sp>
        <p:nvSpPr>
          <p:cNvPr id="103" name="Google Shape;103;p8"/>
          <p:cNvSpPr/>
          <p:nvPr/>
        </p:nvSpPr>
        <p:spPr>
          <a:xfrm>
            <a:off x="6858000" y="3381375"/>
            <a:ext cx="762000" cy="28575"/>
          </a:xfrm>
          <a:prstGeom prst="rect">
            <a:avLst/>
          </a:prstGeom>
          <a:solidFill>
            <a:srgbClr val="3D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8"/>
          <p:cNvSpPr/>
          <p:nvPr/>
        </p:nvSpPr>
        <p:spPr>
          <a:xfrm>
            <a:off x="8667750" y="3381375"/>
            <a:ext cx="762000" cy="28575"/>
          </a:xfrm>
          <a:prstGeom prst="rect">
            <a:avLst/>
          </a:prstGeom>
          <a:solidFill>
            <a:srgbClr val="3D8D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8"/>
          <p:cNvSpPr/>
          <p:nvPr/>
        </p:nvSpPr>
        <p:spPr>
          <a:xfrm>
            <a:off x="5962650" y="2609850"/>
            <a:ext cx="1562100" cy="1562100"/>
          </a:xfrm>
          <a:prstGeom prst="ellipse">
            <a:avLst/>
          </a:prstGeom>
          <a:solidFill>
            <a:srgbClr val="F6F7F8"/>
          </a:solidFill>
          <a:ln cap="flat" cmpd="sng" w="9525">
            <a:solidFill>
              <a:srgbClr val="B8BC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8"/>
          <p:cNvSpPr/>
          <p:nvPr/>
        </p:nvSpPr>
        <p:spPr>
          <a:xfrm>
            <a:off x="6153150" y="3000375"/>
            <a:ext cx="1181100" cy="2667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3D8DFF"/>
              </a:buClr>
              <a:buSzPts val="1125"/>
              <a:buFont typeface="Helvetica Neue"/>
              <a:buNone/>
            </a:pPr>
            <a:r>
              <a:rPr b="1" i="0" lang="en-US" sz="1125">
                <a:solidFill>
                  <a:srgbClr val="3D8DFF"/>
                </a:solidFill>
                <a:latin typeface="Helvetica Neue"/>
                <a:ea typeface="Helvetica Neue"/>
                <a:cs typeface="Helvetica Neue"/>
                <a:sym typeface="Helvetica Neue"/>
              </a:rPr>
              <a:t>THEORY</a:t>
            </a:r>
            <a:endParaRPr/>
          </a:p>
        </p:txBody>
      </p:sp>
      <p:sp>
        <p:nvSpPr>
          <p:cNvPr id="107" name="Google Shape;107;p8"/>
          <p:cNvSpPr/>
          <p:nvPr/>
        </p:nvSpPr>
        <p:spPr>
          <a:xfrm>
            <a:off x="5886450" y="4362450"/>
            <a:ext cx="1714500" cy="66675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1350"/>
              <a:buFont typeface="Helvetica Neue"/>
              <a:buNone/>
            </a:pPr>
            <a:r>
              <a:rPr b="1" i="0" lang="en-US" sz="1350">
                <a:solidFill>
                  <a:srgbClr val="000000"/>
                </a:solidFill>
                <a:latin typeface="Helvetica Neue"/>
                <a:ea typeface="Helvetica Neue"/>
                <a:cs typeface="Helvetica Neue"/>
                <a:sym typeface="Helvetica Neue"/>
              </a:rPr>
              <a:t>Read one concept block</a:t>
            </a:r>
            <a:endParaRPr/>
          </a:p>
        </p:txBody>
      </p:sp>
      <p:sp>
        <p:nvSpPr>
          <p:cNvPr id="108" name="Google Shape;108;p8"/>
          <p:cNvSpPr/>
          <p:nvPr/>
        </p:nvSpPr>
        <p:spPr>
          <a:xfrm>
            <a:off x="8058150" y="2609850"/>
            <a:ext cx="1562100" cy="1562100"/>
          </a:xfrm>
          <a:prstGeom prst="ellipse">
            <a:avLst/>
          </a:prstGeom>
          <a:solidFill>
            <a:srgbClr val="F6F7F8"/>
          </a:solidFill>
          <a:ln cap="flat" cmpd="sng" w="9525">
            <a:solidFill>
              <a:srgbClr val="B8BC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8"/>
          <p:cNvSpPr/>
          <p:nvPr/>
        </p:nvSpPr>
        <p:spPr>
          <a:xfrm>
            <a:off x="8248650" y="3000375"/>
            <a:ext cx="1181100" cy="2667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3D8DFF"/>
              </a:buClr>
              <a:buSzPts val="1125"/>
              <a:buFont typeface="Helvetica Neue"/>
              <a:buNone/>
            </a:pPr>
            <a:r>
              <a:rPr b="1" i="0" lang="en-US" sz="1125">
                <a:solidFill>
                  <a:srgbClr val="3D8DFF"/>
                </a:solidFill>
                <a:latin typeface="Helvetica Neue"/>
                <a:ea typeface="Helvetica Neue"/>
                <a:cs typeface="Helvetica Neue"/>
                <a:sym typeface="Helvetica Neue"/>
              </a:rPr>
              <a:t>EXAMPLE</a:t>
            </a:r>
            <a:endParaRPr/>
          </a:p>
        </p:txBody>
      </p:sp>
      <p:sp>
        <p:nvSpPr>
          <p:cNvPr id="110" name="Google Shape;110;p8"/>
          <p:cNvSpPr/>
          <p:nvPr/>
        </p:nvSpPr>
        <p:spPr>
          <a:xfrm>
            <a:off x="7981950" y="4362450"/>
            <a:ext cx="1714500" cy="66675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1350"/>
              <a:buFont typeface="Helvetica Neue"/>
              <a:buNone/>
            </a:pPr>
            <a:r>
              <a:rPr b="1" i="0" lang="en-US" sz="1350">
                <a:solidFill>
                  <a:srgbClr val="000000"/>
                </a:solidFill>
                <a:latin typeface="Helvetica Neue"/>
                <a:ea typeface="Helvetica Neue"/>
                <a:cs typeface="Helvetica Neue"/>
                <a:sym typeface="Helvetica Neue"/>
              </a:rPr>
              <a:t>Hide the worked solution</a:t>
            </a:r>
            <a:endParaRPr/>
          </a:p>
        </p:txBody>
      </p:sp>
      <p:sp>
        <p:nvSpPr>
          <p:cNvPr id="111" name="Google Shape;111;p8"/>
          <p:cNvSpPr/>
          <p:nvPr/>
        </p:nvSpPr>
        <p:spPr>
          <a:xfrm>
            <a:off x="10153650" y="2609850"/>
            <a:ext cx="1562100" cy="1562100"/>
          </a:xfrm>
          <a:prstGeom prst="ellipse">
            <a:avLst/>
          </a:prstGeom>
          <a:solidFill>
            <a:srgbClr val="3D8DFF"/>
          </a:solidFill>
          <a:ln cap="flat" cmpd="sng" w="9525">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8"/>
          <p:cNvSpPr/>
          <p:nvPr/>
        </p:nvSpPr>
        <p:spPr>
          <a:xfrm>
            <a:off x="10344150" y="3000375"/>
            <a:ext cx="1181100" cy="2667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FFFFFF"/>
              </a:buClr>
              <a:buSzPts val="1125"/>
              <a:buFont typeface="Helvetica Neue"/>
              <a:buNone/>
            </a:pPr>
            <a:r>
              <a:rPr b="1" i="0" lang="en-US" sz="1125">
                <a:solidFill>
                  <a:srgbClr val="FFFFFF"/>
                </a:solidFill>
                <a:latin typeface="Helvetica Neue"/>
                <a:ea typeface="Helvetica Neue"/>
                <a:cs typeface="Helvetica Neue"/>
                <a:sym typeface="Helvetica Neue"/>
              </a:rPr>
              <a:t>PROBLEM</a:t>
            </a:r>
            <a:endParaRPr/>
          </a:p>
        </p:txBody>
      </p:sp>
      <p:sp>
        <p:nvSpPr>
          <p:cNvPr id="113" name="Google Shape;113;p8"/>
          <p:cNvSpPr/>
          <p:nvPr/>
        </p:nvSpPr>
        <p:spPr>
          <a:xfrm>
            <a:off x="10077450" y="4362450"/>
            <a:ext cx="1714500" cy="66675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1350"/>
              <a:buFont typeface="Helvetica Neue"/>
              <a:buNone/>
            </a:pPr>
            <a:r>
              <a:rPr b="1" i="0" lang="en-US" sz="1350">
                <a:solidFill>
                  <a:srgbClr val="000000"/>
                </a:solidFill>
                <a:latin typeface="Helvetica Neue"/>
                <a:ea typeface="Helvetica Neue"/>
                <a:cs typeface="Helvetica Neue"/>
                <a:sym typeface="Helvetica Neue"/>
              </a:rPr>
              <a:t>Apply it in a new context</a:t>
            </a:r>
            <a:endParaRPr/>
          </a:p>
        </p:txBody>
      </p:sp>
      <p:sp>
        <p:nvSpPr>
          <p:cNvPr id="114" name="Google Shape;114;p8"/>
          <p:cNvSpPr/>
          <p:nvPr/>
        </p:nvSpPr>
        <p:spPr>
          <a:xfrm>
            <a:off x="6819900" y="5467350"/>
            <a:ext cx="4000500" cy="40005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3D8DFF"/>
              </a:buClr>
              <a:buSzPts val="1650"/>
              <a:buFont typeface="Helvetica Neue"/>
              <a:buNone/>
            </a:pPr>
            <a:r>
              <a:rPr b="1" i="0" lang="en-US" sz="1650">
                <a:solidFill>
                  <a:srgbClr val="3D8DFF"/>
                </a:solidFill>
                <a:latin typeface="Helvetica Neue"/>
                <a:ea typeface="Helvetica Neue"/>
                <a:cs typeface="Helvetica Neue"/>
                <a:sym typeface="Helvetica Neue"/>
              </a:rPr>
              <a:t>Then repeat for the next section.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9" name="Shape 119"/>
        <p:cNvGrpSpPr/>
        <p:nvPr/>
      </p:nvGrpSpPr>
      <p:grpSpPr>
        <a:xfrm>
          <a:off x="0" y="0"/>
          <a:ext cx="0" cy="0"/>
          <a:chOff x="0" y="0"/>
          <a:chExt cx="0" cy="0"/>
        </a:xfrm>
      </p:grpSpPr>
      <p:sp>
        <p:nvSpPr>
          <p:cNvPr id="120" name="Google Shape;120;p9"/>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STAGE 3 · SOLVE</a:t>
            </a:r>
            <a:endParaRPr/>
          </a:p>
        </p:txBody>
      </p:sp>
      <p:sp>
        <p:nvSpPr>
          <p:cNvPr id="121" name="Google Shape;121;p9"/>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Getting stuck is not failure; it is the start of learning</a:t>
            </a:r>
            <a:endParaRPr/>
          </a:p>
        </p:txBody>
      </p:sp>
      <p:sp>
        <p:nvSpPr>
          <p:cNvPr id="122" name="Google Shape;122;p9"/>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9"/>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07</a:t>
            </a:r>
            <a:endParaRPr/>
          </a:p>
        </p:txBody>
      </p:sp>
      <p:sp>
        <p:nvSpPr>
          <p:cNvPr id="124" name="Google Shape;124;p9"/>
          <p:cNvSpPr/>
          <p:nvPr/>
        </p:nvSpPr>
        <p:spPr>
          <a:xfrm>
            <a:off x="400050" y="2095500"/>
            <a:ext cx="6286500" cy="2381250"/>
          </a:xfrm>
          <a:prstGeom prst="rect">
            <a:avLst/>
          </a:prstGeom>
          <a:noFill/>
          <a:ln>
            <a:noFill/>
          </a:ln>
        </p:spPr>
        <p:txBody>
          <a:bodyPr anchorCtr="0" anchor="t" bIns="0" lIns="0" spcFirstLastPara="1" rIns="0" wrap="square" tIns="0">
            <a:noAutofit/>
          </a:bodyPr>
          <a:lstStyle/>
          <a:p>
            <a:pPr indent="0" lvl="0" marL="0" marR="0" rtl="0" algn="l">
              <a:lnSpc>
                <a:spcPct val="102000"/>
              </a:lnSpc>
              <a:spcBef>
                <a:spcPts val="0"/>
              </a:spcBef>
              <a:spcAft>
                <a:spcPts val="0"/>
              </a:spcAft>
              <a:buClr>
                <a:srgbClr val="000000"/>
              </a:buClr>
              <a:buSzPts val="3525"/>
              <a:buFont typeface="Helvetica Neue"/>
              <a:buNone/>
            </a:pPr>
            <a:r>
              <a:rPr b="1" i="0" lang="en-US" sz="3525">
                <a:solidFill>
                  <a:srgbClr val="000000"/>
                </a:solidFill>
                <a:latin typeface="Helvetica Neue"/>
                <a:ea typeface="Helvetica Neue"/>
                <a:cs typeface="Helvetica Neue"/>
                <a:sym typeface="Helvetica Neue"/>
              </a:rPr>
              <a:t>Cover the solution.</a:t>
            </a:r>
            <a:endParaRPr/>
          </a:p>
          <a:p>
            <a:pPr indent="0" lvl="0" marL="0" marR="0" rtl="0" algn="l">
              <a:lnSpc>
                <a:spcPct val="102000"/>
              </a:lnSpc>
              <a:spcBef>
                <a:spcPts val="0"/>
              </a:spcBef>
              <a:spcAft>
                <a:spcPts val="0"/>
              </a:spcAft>
              <a:buClr>
                <a:srgbClr val="000000"/>
              </a:buClr>
              <a:buSzPts val="3525"/>
              <a:buFont typeface="Helvetica Neue"/>
              <a:buNone/>
            </a:pPr>
            <a:r>
              <a:rPr b="1" i="0" lang="en-US" sz="3525">
                <a:solidFill>
                  <a:srgbClr val="000000"/>
                </a:solidFill>
                <a:latin typeface="Helvetica Neue"/>
                <a:ea typeface="Helvetica Neue"/>
                <a:cs typeface="Helvetica Neue"/>
                <a:sym typeface="Helvetica Neue"/>
              </a:rPr>
              <a:t>Try it yourself.</a:t>
            </a:r>
            <a:endParaRPr/>
          </a:p>
          <a:p>
            <a:pPr indent="0" lvl="0" marL="0" marR="0" rtl="0" algn="l">
              <a:lnSpc>
                <a:spcPct val="102000"/>
              </a:lnSpc>
              <a:spcBef>
                <a:spcPts val="0"/>
              </a:spcBef>
              <a:spcAft>
                <a:spcPts val="0"/>
              </a:spcAft>
              <a:buClr>
                <a:srgbClr val="000000"/>
              </a:buClr>
              <a:buSzPts val="3525"/>
              <a:buFont typeface="Helvetica Neue"/>
              <a:buNone/>
            </a:pPr>
            <a:r>
              <a:rPr b="1" i="0" lang="en-US" sz="3525">
                <a:solidFill>
                  <a:srgbClr val="000000"/>
                </a:solidFill>
                <a:latin typeface="Helvetica Neue"/>
                <a:ea typeface="Helvetica Neue"/>
                <a:cs typeface="Helvetica Neue"/>
                <a:sym typeface="Helvetica Neue"/>
              </a:rPr>
              <a:t>Notice the exact moment you get stuck.</a:t>
            </a:r>
            <a:endParaRPr/>
          </a:p>
        </p:txBody>
      </p:sp>
      <p:sp>
        <p:nvSpPr>
          <p:cNvPr id="125" name="Google Shape;125;p9"/>
          <p:cNvSpPr/>
          <p:nvPr/>
        </p:nvSpPr>
        <p:spPr>
          <a:xfrm>
            <a:off x="7562850" y="2038350"/>
            <a:ext cx="3905250" cy="3105150"/>
          </a:xfrm>
          <a:prstGeom prst="rect">
            <a:avLst/>
          </a:prstGeom>
          <a:solidFill>
            <a:srgbClr val="3D8DFF"/>
          </a:solidFill>
          <a:ln cap="flat" cmpd="sng" w="9525">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9"/>
          <p:cNvSpPr/>
          <p:nvPr/>
        </p:nvSpPr>
        <p:spPr>
          <a:xfrm>
            <a:off x="8305800" y="2305050"/>
            <a:ext cx="2381250" cy="1714500"/>
          </a:xfrm>
          <a:prstGeom prst="rect">
            <a:avLst/>
          </a:prstGeom>
          <a:noFill/>
          <a:ln>
            <a:noFill/>
          </a:ln>
        </p:spPr>
        <p:txBody>
          <a:bodyPr anchorCtr="0" anchor="ctr" bIns="0" lIns="0" spcFirstLastPara="1" rIns="0" wrap="square" tIns="0">
            <a:noAutofit/>
          </a:bodyPr>
          <a:lstStyle/>
          <a:p>
            <a:pPr indent="0" lvl="0" marL="0" marR="0" rtl="0" algn="ctr">
              <a:lnSpc>
                <a:spcPct val="105000"/>
              </a:lnSpc>
              <a:spcBef>
                <a:spcPts val="0"/>
              </a:spcBef>
              <a:spcAft>
                <a:spcPts val="0"/>
              </a:spcAft>
              <a:buClr>
                <a:srgbClr val="FFFFFF"/>
              </a:buClr>
              <a:buSzPts val="9750"/>
              <a:buFont typeface="Helvetica Neue"/>
              <a:buNone/>
            </a:pPr>
            <a:r>
              <a:rPr b="1" i="0" lang="en-US" sz="9750">
                <a:solidFill>
                  <a:srgbClr val="FFFFFF"/>
                </a:solidFill>
                <a:latin typeface="Helvetica Neue"/>
                <a:ea typeface="Helvetica Neue"/>
                <a:cs typeface="Helvetica Neue"/>
                <a:sym typeface="Helvetica Neue"/>
              </a:rPr>
              <a:t>?</a:t>
            </a:r>
            <a:endParaRPr/>
          </a:p>
        </p:txBody>
      </p:sp>
      <p:sp>
        <p:nvSpPr>
          <p:cNvPr id="127" name="Google Shape;127;p9"/>
          <p:cNvSpPr/>
          <p:nvPr/>
        </p:nvSpPr>
        <p:spPr>
          <a:xfrm>
            <a:off x="8058150" y="4171950"/>
            <a:ext cx="2914650" cy="70485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FFFFFF"/>
              </a:buClr>
              <a:buSzPts val="1575"/>
              <a:buFont typeface="Helvetica Neue"/>
              <a:buNone/>
            </a:pPr>
            <a:r>
              <a:rPr b="1" i="0" lang="en-US" sz="1575">
                <a:solidFill>
                  <a:srgbClr val="FFFFFF"/>
                </a:solidFill>
                <a:latin typeface="Helvetica Neue"/>
                <a:ea typeface="Helvetica Neue"/>
                <a:cs typeface="Helvetica Neue"/>
                <a:sym typeface="Helvetica Neue"/>
              </a:rPr>
              <a:t>The challenge reveals what the next learning action should be.</a:t>
            </a:r>
            <a:endParaRPr/>
          </a:p>
        </p:txBody>
      </p:sp>
      <p:sp>
        <p:nvSpPr>
          <p:cNvPr id="128" name="Google Shape;128;p9"/>
          <p:cNvSpPr/>
          <p:nvPr/>
        </p:nvSpPr>
        <p:spPr>
          <a:xfrm>
            <a:off x="400050" y="5334000"/>
            <a:ext cx="10287000" cy="4953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800"/>
              <a:buFont typeface="Helvetica Neue"/>
              <a:buNone/>
            </a:pPr>
            <a:r>
              <a:rPr b="0" i="0" lang="en-US" sz="1800">
                <a:solidFill>
                  <a:srgbClr val="5F6570"/>
                </a:solidFill>
                <a:latin typeface="Helvetica Neue"/>
                <a:ea typeface="Helvetica Neue"/>
                <a:cs typeface="Helvetica Neue"/>
                <a:sym typeface="Helvetica Neue"/>
              </a:rPr>
              <a:t>If every practice problem feels easy, the practice is not creating enough challenge.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3" name="Shape 133"/>
        <p:cNvGrpSpPr/>
        <p:nvPr/>
      </p:nvGrpSpPr>
      <p:grpSpPr>
        <a:xfrm>
          <a:off x="0" y="0"/>
          <a:ext cx="0" cy="0"/>
          <a:chOff x="0" y="0"/>
          <a:chExt cx="0" cy="0"/>
        </a:xfrm>
      </p:grpSpPr>
      <p:sp>
        <p:nvSpPr>
          <p:cNvPr id="134" name="Google Shape;134;p10"/>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STAGE 4 · REVIEW</a:t>
            </a:r>
            <a:endParaRPr/>
          </a:p>
        </p:txBody>
      </p:sp>
      <p:sp>
        <p:nvSpPr>
          <p:cNvPr id="135" name="Google Shape;135;p10"/>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Name the cause of each error</a:t>
            </a:r>
            <a:endParaRPr/>
          </a:p>
        </p:txBody>
      </p:sp>
      <p:sp>
        <p:nvSpPr>
          <p:cNvPr id="136" name="Google Shape;136;p10"/>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0"/>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08</a:t>
            </a:r>
            <a:endParaRPr/>
          </a:p>
        </p:txBody>
      </p:sp>
      <p:sp>
        <p:nvSpPr>
          <p:cNvPr id="138" name="Google Shape;138;p10"/>
          <p:cNvSpPr/>
          <p:nvPr/>
        </p:nvSpPr>
        <p:spPr>
          <a:xfrm>
            <a:off x="400050" y="1924050"/>
            <a:ext cx="8572500" cy="6667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2025"/>
              <a:buFont typeface="Helvetica Neue"/>
              <a:buNone/>
            </a:pPr>
            <a:r>
              <a:rPr b="1" i="0" lang="en-US" sz="2025">
                <a:solidFill>
                  <a:srgbClr val="000000"/>
                </a:solidFill>
                <a:latin typeface="Helvetica Neue"/>
                <a:ea typeface="Helvetica Neue"/>
                <a:cs typeface="Helvetica Neue"/>
                <a:sym typeface="Helvetica Neue"/>
              </a:rPr>
              <a:t>After checking the solution, do not stop at “I was wrong.” Ask what failed.</a:t>
            </a:r>
            <a:endParaRPr/>
          </a:p>
        </p:txBody>
      </p:sp>
      <p:sp>
        <p:nvSpPr>
          <p:cNvPr id="139" name="Google Shape;139;p10"/>
          <p:cNvSpPr/>
          <p:nvPr/>
        </p:nvSpPr>
        <p:spPr>
          <a:xfrm>
            <a:off x="400050" y="2933700"/>
            <a:ext cx="3486150" cy="2209800"/>
          </a:xfrm>
          <a:prstGeom prst="rect">
            <a:avLst/>
          </a:prstGeom>
          <a:solidFill>
            <a:srgbClr val="F6F7F8"/>
          </a:solidFill>
          <a:ln cap="flat" cmpd="sng" w="9525">
            <a:solidFill>
              <a:srgbClr val="B8BC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0"/>
          <p:cNvSpPr/>
          <p:nvPr/>
        </p:nvSpPr>
        <p:spPr>
          <a:xfrm>
            <a:off x="628650" y="3181350"/>
            <a:ext cx="1905000" cy="2286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050"/>
              <a:buFont typeface="Helvetica Neue"/>
              <a:buNone/>
            </a:pPr>
            <a:r>
              <a:rPr b="1" i="0" lang="en-US" sz="1050">
                <a:solidFill>
                  <a:srgbClr val="5F6570"/>
                </a:solidFill>
                <a:latin typeface="Helvetica Neue"/>
                <a:ea typeface="Helvetica Neue"/>
                <a:cs typeface="Helvetica Neue"/>
                <a:sym typeface="Helvetica Neue"/>
              </a:rPr>
              <a:t>KNOWLEDGE</a:t>
            </a:r>
            <a:endParaRPr/>
          </a:p>
        </p:txBody>
      </p:sp>
      <p:sp>
        <p:nvSpPr>
          <p:cNvPr id="141" name="Google Shape;141;p10"/>
          <p:cNvSpPr/>
          <p:nvPr/>
        </p:nvSpPr>
        <p:spPr>
          <a:xfrm>
            <a:off x="628650" y="3657600"/>
            <a:ext cx="2952750" cy="120015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Definition</a:t>
            </a:r>
            <a:endParaRPr/>
          </a:p>
          <a:p>
            <a:pPr indent="0" lvl="0" marL="0" marR="0" rtl="0" algn="l">
              <a:lnSpc>
                <a:spcPct val="12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Terminology</a:t>
            </a:r>
            <a:endParaRPr/>
          </a:p>
          <a:p>
            <a:pPr indent="0" lvl="0" marL="0" marR="0" rtl="0" algn="l">
              <a:lnSpc>
                <a:spcPct val="12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Formula</a:t>
            </a:r>
            <a:endParaRPr/>
          </a:p>
        </p:txBody>
      </p:sp>
      <p:sp>
        <p:nvSpPr>
          <p:cNvPr id="142" name="Google Shape;142;p10"/>
          <p:cNvSpPr/>
          <p:nvPr/>
        </p:nvSpPr>
        <p:spPr>
          <a:xfrm>
            <a:off x="4248150" y="2933700"/>
            <a:ext cx="3486150" cy="2209800"/>
          </a:xfrm>
          <a:prstGeom prst="rect">
            <a:avLst/>
          </a:prstGeom>
          <a:solidFill>
            <a:srgbClr val="EDF7FC"/>
          </a:solidFill>
          <a:ln cap="flat" cmpd="sng" w="9525">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0"/>
          <p:cNvSpPr/>
          <p:nvPr/>
        </p:nvSpPr>
        <p:spPr>
          <a:xfrm>
            <a:off x="4476750" y="3181350"/>
            <a:ext cx="1905000" cy="2286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METHOD</a:t>
            </a:r>
            <a:endParaRPr/>
          </a:p>
        </p:txBody>
      </p:sp>
      <p:sp>
        <p:nvSpPr>
          <p:cNvPr id="144" name="Google Shape;144;p10"/>
          <p:cNvSpPr/>
          <p:nvPr/>
        </p:nvSpPr>
        <p:spPr>
          <a:xfrm>
            <a:off x="4476750" y="3657600"/>
            <a:ext cx="2952750" cy="120015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Wrong pathway</a:t>
            </a:r>
            <a:endParaRPr/>
          </a:p>
          <a:p>
            <a:pPr indent="0" lvl="0" marL="0" marR="0" rtl="0" algn="l">
              <a:lnSpc>
                <a:spcPct val="12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Missed pattern</a:t>
            </a:r>
            <a:endParaRPr/>
          </a:p>
          <a:p>
            <a:pPr indent="0" lvl="0" marL="0" marR="0" rtl="0" algn="l">
              <a:lnSpc>
                <a:spcPct val="12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Incomplete plan</a:t>
            </a:r>
            <a:endParaRPr/>
          </a:p>
        </p:txBody>
      </p:sp>
      <p:sp>
        <p:nvSpPr>
          <p:cNvPr id="145" name="Google Shape;145;p10"/>
          <p:cNvSpPr/>
          <p:nvPr/>
        </p:nvSpPr>
        <p:spPr>
          <a:xfrm>
            <a:off x="8096250" y="2933700"/>
            <a:ext cx="3486150" cy="2209800"/>
          </a:xfrm>
          <a:prstGeom prst="rect">
            <a:avLst/>
          </a:prstGeom>
          <a:solidFill>
            <a:srgbClr val="F6F7F8"/>
          </a:solidFill>
          <a:ln cap="flat" cmpd="sng" w="9525">
            <a:solidFill>
              <a:srgbClr val="B8BC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0"/>
          <p:cNvSpPr/>
          <p:nvPr/>
        </p:nvSpPr>
        <p:spPr>
          <a:xfrm>
            <a:off x="8324850" y="3181350"/>
            <a:ext cx="1905000" cy="2286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5F6570"/>
              </a:buClr>
              <a:buSzPts val="1050"/>
              <a:buFont typeface="Helvetica Neue"/>
              <a:buNone/>
            </a:pPr>
            <a:r>
              <a:rPr b="1" i="0" lang="en-US" sz="1050">
                <a:solidFill>
                  <a:srgbClr val="5F6570"/>
                </a:solidFill>
                <a:latin typeface="Helvetica Neue"/>
                <a:ea typeface="Helvetica Neue"/>
                <a:cs typeface="Helvetica Neue"/>
                <a:sym typeface="Helvetica Neue"/>
              </a:rPr>
              <a:t>EXECUTION</a:t>
            </a:r>
            <a:endParaRPr/>
          </a:p>
        </p:txBody>
      </p:sp>
      <p:sp>
        <p:nvSpPr>
          <p:cNvPr id="147" name="Google Shape;147;p10"/>
          <p:cNvSpPr/>
          <p:nvPr/>
        </p:nvSpPr>
        <p:spPr>
          <a:xfrm>
            <a:off x="8324850" y="3657600"/>
            <a:ext cx="2952750" cy="120015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Algebra slip</a:t>
            </a:r>
            <a:endParaRPr/>
          </a:p>
          <a:p>
            <a:pPr indent="0" lvl="0" marL="0" marR="0" rtl="0" algn="l">
              <a:lnSpc>
                <a:spcPct val="12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Sign or unit</a:t>
            </a:r>
            <a:endParaRPr/>
          </a:p>
          <a:p>
            <a:pPr indent="0" lvl="0" marL="0" marR="0" rtl="0" algn="l">
              <a:lnSpc>
                <a:spcPct val="125000"/>
              </a:lnSpc>
              <a:spcBef>
                <a:spcPts val="0"/>
              </a:spcBef>
              <a:spcAft>
                <a:spcPts val="0"/>
              </a:spcAft>
              <a:buClr>
                <a:srgbClr val="000000"/>
              </a:buClr>
              <a:buSzPts val="1800"/>
              <a:buFont typeface="Helvetica Neue"/>
              <a:buNone/>
            </a:pPr>
            <a:r>
              <a:rPr b="1" i="0" lang="en-US" sz="1800">
                <a:solidFill>
                  <a:srgbClr val="000000"/>
                </a:solidFill>
                <a:latin typeface="Helvetica Neue"/>
                <a:ea typeface="Helvetica Neue"/>
                <a:cs typeface="Helvetica Neue"/>
                <a:sym typeface="Helvetica Neue"/>
              </a:rPr>
              <a:t>Unchecked result</a:t>
            </a:r>
            <a:endParaRPr/>
          </a:p>
        </p:txBody>
      </p:sp>
      <p:sp>
        <p:nvSpPr>
          <p:cNvPr id="148" name="Google Shape;148;p10"/>
          <p:cNvSpPr/>
          <p:nvPr/>
        </p:nvSpPr>
        <p:spPr>
          <a:xfrm>
            <a:off x="400050" y="5524500"/>
            <a:ext cx="10572750" cy="4572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875"/>
              <a:buFont typeface="Helvetica Neue"/>
              <a:buNone/>
            </a:pPr>
            <a:r>
              <a:rPr b="1" i="0" lang="en-US" sz="1875">
                <a:solidFill>
                  <a:srgbClr val="3D8DFF"/>
                </a:solidFill>
                <a:latin typeface="Helvetica Neue"/>
                <a:ea typeface="Helvetica Neue"/>
                <a:cs typeface="Helvetica Neue"/>
                <a:sym typeface="Helvetica Neue"/>
              </a:rPr>
              <a:t>Record the diagnosis → repair the cause → retry with a different problem.</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3" name="Shape 153"/>
        <p:cNvGrpSpPr/>
        <p:nvPr/>
      </p:nvGrpSpPr>
      <p:grpSpPr>
        <a:xfrm>
          <a:off x="0" y="0"/>
          <a:ext cx="0" cy="0"/>
          <a:chOff x="0" y="0"/>
          <a:chExt cx="0" cy="0"/>
        </a:xfrm>
      </p:grpSpPr>
      <p:sp>
        <p:nvSpPr>
          <p:cNvPr id="154" name="Google Shape;154;p11"/>
          <p:cNvSpPr/>
          <p:nvPr/>
        </p:nvSpPr>
        <p:spPr>
          <a:xfrm>
            <a:off x="400050" y="323850"/>
            <a:ext cx="3429000" cy="24765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3D8DFF"/>
              </a:buClr>
              <a:buSzPts val="1050"/>
              <a:buFont typeface="Helvetica Neue"/>
              <a:buNone/>
            </a:pPr>
            <a:r>
              <a:rPr b="1" i="0" lang="en-US" sz="1050">
                <a:solidFill>
                  <a:srgbClr val="3D8DFF"/>
                </a:solidFill>
                <a:latin typeface="Helvetica Neue"/>
                <a:ea typeface="Helvetica Neue"/>
                <a:cs typeface="Helvetica Neue"/>
                <a:sym typeface="Helvetica Neue"/>
              </a:rPr>
              <a:t>TRANSFER</a:t>
            </a:r>
            <a:endParaRPr/>
          </a:p>
        </p:txBody>
      </p:sp>
      <p:sp>
        <p:nvSpPr>
          <p:cNvPr id="155" name="Google Shape;155;p11"/>
          <p:cNvSpPr/>
          <p:nvPr/>
        </p:nvSpPr>
        <p:spPr>
          <a:xfrm>
            <a:off x="400050" y="685800"/>
            <a:ext cx="11049000" cy="7810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Learning shows up when knowledge transfers to a new context</a:t>
            </a:r>
            <a:endParaRPr/>
          </a:p>
        </p:txBody>
      </p:sp>
      <p:sp>
        <p:nvSpPr>
          <p:cNvPr id="156" name="Google Shape;156;p11"/>
          <p:cNvSpPr/>
          <p:nvPr/>
        </p:nvSpPr>
        <p:spPr>
          <a:xfrm>
            <a:off x="400050" y="1562100"/>
            <a:ext cx="11391900" cy="19050"/>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a:off x="11277600" y="6324600"/>
            <a:ext cx="514350" cy="190500"/>
          </a:xfrm>
          <a:prstGeom prst="rect">
            <a:avLst/>
          </a:prstGeom>
          <a:noFill/>
          <a:ln>
            <a:noFill/>
          </a:ln>
        </p:spPr>
        <p:txBody>
          <a:bodyPr anchorCtr="0" anchor="t" bIns="0" lIns="0" spcFirstLastPara="1" rIns="0" wrap="square" tIns="0">
            <a:noAutofit/>
          </a:bodyPr>
          <a:lstStyle/>
          <a:p>
            <a:pPr indent="0" lvl="0" marL="0" marR="0" rtl="0" algn="r">
              <a:lnSpc>
                <a:spcPct val="105000"/>
              </a:lnSpc>
              <a:spcBef>
                <a:spcPts val="0"/>
              </a:spcBef>
              <a:spcAft>
                <a:spcPts val="0"/>
              </a:spcAft>
              <a:buClr>
                <a:srgbClr val="5F6570"/>
              </a:buClr>
              <a:buSzPts val="975"/>
              <a:buFont typeface="Helvetica Neue"/>
              <a:buNone/>
            </a:pPr>
            <a:r>
              <a:rPr b="0" i="0" lang="en-US" sz="975">
                <a:solidFill>
                  <a:srgbClr val="5F6570"/>
                </a:solidFill>
                <a:latin typeface="Helvetica Neue"/>
                <a:ea typeface="Helvetica Neue"/>
                <a:cs typeface="Helvetica Neue"/>
                <a:sym typeface="Helvetica Neue"/>
              </a:rPr>
              <a:t>09</a:t>
            </a:r>
            <a:endParaRPr/>
          </a:p>
        </p:txBody>
      </p:sp>
      <p:sp>
        <p:nvSpPr>
          <p:cNvPr id="158" name="Google Shape;158;p11"/>
          <p:cNvSpPr/>
          <p:nvPr/>
        </p:nvSpPr>
        <p:spPr>
          <a:xfrm>
            <a:off x="400050" y="2152650"/>
            <a:ext cx="4191000" cy="142875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rgbClr val="000000"/>
              </a:buClr>
              <a:buSzPts val="3825"/>
              <a:buFont typeface="Helvetica Neue"/>
              <a:buNone/>
            </a:pPr>
            <a:r>
              <a:rPr b="1" i="0" lang="en-US" sz="3825">
                <a:solidFill>
                  <a:srgbClr val="000000"/>
                </a:solidFill>
                <a:latin typeface="Helvetica Neue"/>
                <a:ea typeface="Helvetica Neue"/>
                <a:cs typeface="Helvetica Neue"/>
                <a:sym typeface="Helvetica Neue"/>
              </a:rPr>
              <a:t>Same method,</a:t>
            </a:r>
            <a:endParaRPr/>
          </a:p>
          <a:p>
            <a:pPr indent="0" lvl="0" marL="0" marR="0" rtl="0" algn="l">
              <a:lnSpc>
                <a:spcPct val="95000"/>
              </a:lnSpc>
              <a:spcBef>
                <a:spcPts val="0"/>
              </a:spcBef>
              <a:spcAft>
                <a:spcPts val="0"/>
              </a:spcAft>
              <a:buClr>
                <a:srgbClr val="000000"/>
              </a:buClr>
              <a:buSzPts val="3825"/>
              <a:buFont typeface="Helvetica Neue"/>
              <a:buNone/>
            </a:pPr>
            <a:r>
              <a:rPr b="1" i="0" lang="en-US" sz="3825">
                <a:solidFill>
                  <a:srgbClr val="000000"/>
                </a:solidFill>
                <a:latin typeface="Helvetica Neue"/>
                <a:ea typeface="Helvetica Neue"/>
                <a:cs typeface="Helvetica Neue"/>
                <a:sym typeface="Helvetica Neue"/>
              </a:rPr>
              <a:t>different problem.</a:t>
            </a:r>
            <a:endParaRPr/>
          </a:p>
        </p:txBody>
      </p:sp>
      <p:sp>
        <p:nvSpPr>
          <p:cNvPr id="159" name="Google Shape;159;p11"/>
          <p:cNvSpPr/>
          <p:nvPr/>
        </p:nvSpPr>
        <p:spPr>
          <a:xfrm>
            <a:off x="400050" y="4057650"/>
            <a:ext cx="4762500" cy="120015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5F6570"/>
              </a:buClr>
              <a:buSzPts val="1650"/>
              <a:buFont typeface="Helvetica Neue"/>
              <a:buNone/>
            </a:pPr>
            <a:r>
              <a:rPr b="0" i="0" lang="en-US" sz="1650">
                <a:solidFill>
                  <a:srgbClr val="5F6570"/>
                </a:solidFill>
                <a:latin typeface="Helvetica Neue"/>
                <a:ea typeface="Helvetica Neue"/>
                <a:cs typeface="Helvetica Neue"/>
                <a:sym typeface="Helvetica Neue"/>
              </a:rPr>
              <a:t>Changing only the numbers can preserve a memorized procedure. Change the structure, representation, or required decision.</a:t>
            </a:r>
            <a:endParaRPr/>
          </a:p>
        </p:txBody>
      </p:sp>
      <p:sp>
        <p:nvSpPr>
          <p:cNvPr id="160" name="Google Shape;160;p11"/>
          <p:cNvSpPr/>
          <p:nvPr/>
        </p:nvSpPr>
        <p:spPr>
          <a:xfrm>
            <a:off x="5867400" y="3314700"/>
            <a:ext cx="4953000" cy="28575"/>
          </a:xfrm>
          <a:prstGeom prst="rect">
            <a:avLst/>
          </a:prstGeom>
          <a:solidFill>
            <a:srgbClr val="B8BCC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1"/>
          <p:cNvSpPr/>
          <p:nvPr/>
        </p:nvSpPr>
        <p:spPr>
          <a:xfrm>
            <a:off x="5676900" y="2705100"/>
            <a:ext cx="1257300" cy="1257300"/>
          </a:xfrm>
          <a:prstGeom prst="ellipse">
            <a:avLst/>
          </a:prstGeom>
          <a:solidFill>
            <a:srgbClr val="EDEDED"/>
          </a:solidFill>
          <a:ln cap="flat" cmpd="sng" w="9525">
            <a:solidFill>
              <a:srgbClr val="B8BC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a:off x="6057900" y="3038475"/>
            <a:ext cx="495300" cy="4953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A</a:t>
            </a:r>
            <a:endParaRPr/>
          </a:p>
        </p:txBody>
      </p:sp>
      <p:sp>
        <p:nvSpPr>
          <p:cNvPr id="163" name="Google Shape;163;p11"/>
          <p:cNvSpPr/>
          <p:nvPr/>
        </p:nvSpPr>
        <p:spPr>
          <a:xfrm>
            <a:off x="5505450" y="4191000"/>
            <a:ext cx="1600200" cy="7239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1425"/>
              <a:buFont typeface="Helvetica Neue"/>
              <a:buNone/>
            </a:pPr>
            <a:r>
              <a:rPr b="1" i="0" lang="en-US" sz="1425">
                <a:solidFill>
                  <a:srgbClr val="000000"/>
                </a:solidFill>
                <a:latin typeface="Helvetica Neue"/>
                <a:ea typeface="Helvetica Neue"/>
                <a:cs typeface="Helvetica Neue"/>
                <a:sym typeface="Helvetica Neue"/>
              </a:rPr>
              <a:t>Worked</a:t>
            </a:r>
            <a:endParaRPr/>
          </a:p>
          <a:p>
            <a:pPr indent="0" lvl="0" marL="0" marR="0" rtl="0" algn="ctr">
              <a:lnSpc>
                <a:spcPct val="105000"/>
              </a:lnSpc>
              <a:spcBef>
                <a:spcPts val="0"/>
              </a:spcBef>
              <a:spcAft>
                <a:spcPts val="0"/>
              </a:spcAft>
              <a:buClr>
                <a:srgbClr val="000000"/>
              </a:buClr>
              <a:buSzPts val="1425"/>
              <a:buFont typeface="Helvetica Neue"/>
              <a:buNone/>
            </a:pPr>
            <a:r>
              <a:rPr b="1" i="0" lang="en-US" sz="1425">
                <a:solidFill>
                  <a:srgbClr val="000000"/>
                </a:solidFill>
                <a:latin typeface="Helvetica Neue"/>
                <a:ea typeface="Helvetica Neue"/>
                <a:cs typeface="Helvetica Neue"/>
                <a:sym typeface="Helvetica Neue"/>
              </a:rPr>
              <a:t>example</a:t>
            </a:r>
            <a:endParaRPr/>
          </a:p>
        </p:txBody>
      </p:sp>
      <p:sp>
        <p:nvSpPr>
          <p:cNvPr id="164" name="Google Shape;164;p11"/>
          <p:cNvSpPr/>
          <p:nvPr/>
        </p:nvSpPr>
        <p:spPr>
          <a:xfrm>
            <a:off x="7810500" y="2705100"/>
            <a:ext cx="1257300" cy="1257300"/>
          </a:xfrm>
          <a:prstGeom prst="ellipse">
            <a:avLst/>
          </a:prstGeom>
          <a:solidFill>
            <a:srgbClr val="D0EDFA"/>
          </a:solidFill>
          <a:ln cap="flat" cmpd="sng" w="9525">
            <a:solidFill>
              <a:srgbClr val="B8BCC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a:off x="8191500" y="3038475"/>
            <a:ext cx="495300" cy="4953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2925"/>
              <a:buFont typeface="Helvetica Neue"/>
              <a:buNone/>
            </a:pPr>
            <a:r>
              <a:rPr b="1" i="0" lang="en-US" sz="2925">
                <a:solidFill>
                  <a:srgbClr val="000000"/>
                </a:solidFill>
                <a:latin typeface="Helvetica Neue"/>
                <a:ea typeface="Helvetica Neue"/>
                <a:cs typeface="Helvetica Neue"/>
                <a:sym typeface="Helvetica Neue"/>
              </a:rPr>
              <a:t>B</a:t>
            </a:r>
            <a:endParaRPr/>
          </a:p>
        </p:txBody>
      </p:sp>
      <p:sp>
        <p:nvSpPr>
          <p:cNvPr id="166" name="Google Shape;166;p11"/>
          <p:cNvSpPr/>
          <p:nvPr/>
        </p:nvSpPr>
        <p:spPr>
          <a:xfrm>
            <a:off x="7639050" y="4191000"/>
            <a:ext cx="1600200" cy="7239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1425"/>
              <a:buFont typeface="Helvetica Neue"/>
              <a:buNone/>
            </a:pPr>
            <a:r>
              <a:rPr b="1" i="0" lang="en-US" sz="1425">
                <a:solidFill>
                  <a:srgbClr val="000000"/>
                </a:solidFill>
                <a:latin typeface="Helvetica Neue"/>
                <a:ea typeface="Helvetica Neue"/>
                <a:cs typeface="Helvetica Neue"/>
                <a:sym typeface="Helvetica Neue"/>
              </a:rPr>
              <a:t>New</a:t>
            </a:r>
            <a:endParaRPr/>
          </a:p>
          <a:p>
            <a:pPr indent="0" lvl="0" marL="0" marR="0" rtl="0" algn="ctr">
              <a:lnSpc>
                <a:spcPct val="105000"/>
              </a:lnSpc>
              <a:spcBef>
                <a:spcPts val="0"/>
              </a:spcBef>
              <a:spcAft>
                <a:spcPts val="0"/>
              </a:spcAft>
              <a:buClr>
                <a:srgbClr val="000000"/>
              </a:buClr>
              <a:buSzPts val="1425"/>
              <a:buFont typeface="Helvetica Neue"/>
              <a:buNone/>
            </a:pPr>
            <a:r>
              <a:rPr b="1" i="0" lang="en-US" sz="1425">
                <a:solidFill>
                  <a:srgbClr val="000000"/>
                </a:solidFill>
                <a:latin typeface="Helvetica Neue"/>
                <a:ea typeface="Helvetica Neue"/>
                <a:cs typeface="Helvetica Neue"/>
                <a:sym typeface="Helvetica Neue"/>
              </a:rPr>
              <a:t>representation</a:t>
            </a:r>
            <a:endParaRPr/>
          </a:p>
        </p:txBody>
      </p:sp>
      <p:sp>
        <p:nvSpPr>
          <p:cNvPr id="167" name="Google Shape;167;p11"/>
          <p:cNvSpPr/>
          <p:nvPr/>
        </p:nvSpPr>
        <p:spPr>
          <a:xfrm>
            <a:off x="9944100" y="2705100"/>
            <a:ext cx="1257300" cy="1257300"/>
          </a:xfrm>
          <a:prstGeom prst="ellipse">
            <a:avLst/>
          </a:prstGeom>
          <a:solidFill>
            <a:srgbClr val="3D8DFF"/>
          </a:solidFill>
          <a:ln cap="flat" cmpd="sng" w="9525">
            <a:solidFill>
              <a:srgbClr val="3D8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a:off x="10325100" y="3038475"/>
            <a:ext cx="495300" cy="4953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FFFFFF"/>
              </a:buClr>
              <a:buSzPts val="2925"/>
              <a:buFont typeface="Helvetica Neue"/>
              <a:buNone/>
            </a:pPr>
            <a:r>
              <a:rPr b="1" i="0" lang="en-US" sz="2925">
                <a:solidFill>
                  <a:srgbClr val="FFFFFF"/>
                </a:solidFill>
                <a:latin typeface="Helvetica Neue"/>
                <a:ea typeface="Helvetica Neue"/>
                <a:cs typeface="Helvetica Neue"/>
                <a:sym typeface="Helvetica Neue"/>
              </a:rPr>
              <a:t>C</a:t>
            </a:r>
            <a:endParaRPr/>
          </a:p>
        </p:txBody>
      </p:sp>
      <p:sp>
        <p:nvSpPr>
          <p:cNvPr id="169" name="Google Shape;169;p11"/>
          <p:cNvSpPr/>
          <p:nvPr/>
        </p:nvSpPr>
        <p:spPr>
          <a:xfrm>
            <a:off x="9772650" y="4191000"/>
            <a:ext cx="1600200" cy="723900"/>
          </a:xfrm>
          <a:prstGeom prst="rect">
            <a:avLst/>
          </a:prstGeom>
          <a:noFill/>
          <a:ln>
            <a:noFill/>
          </a:ln>
        </p:spPr>
        <p:txBody>
          <a:bodyPr anchorCtr="0" anchor="t" bIns="0" lIns="0" spcFirstLastPara="1" rIns="0" wrap="square" tIns="0">
            <a:noAutofit/>
          </a:bodyPr>
          <a:lstStyle/>
          <a:p>
            <a:pPr indent="0" lvl="0" marL="0" marR="0" rtl="0" algn="ctr">
              <a:lnSpc>
                <a:spcPct val="105000"/>
              </a:lnSpc>
              <a:spcBef>
                <a:spcPts val="0"/>
              </a:spcBef>
              <a:spcAft>
                <a:spcPts val="0"/>
              </a:spcAft>
              <a:buClr>
                <a:srgbClr val="000000"/>
              </a:buClr>
              <a:buSzPts val="1425"/>
              <a:buFont typeface="Helvetica Neue"/>
              <a:buNone/>
            </a:pPr>
            <a:r>
              <a:rPr b="1" i="0" lang="en-US" sz="1425">
                <a:solidFill>
                  <a:srgbClr val="000000"/>
                </a:solidFill>
                <a:latin typeface="Helvetica Neue"/>
                <a:ea typeface="Helvetica Neue"/>
                <a:cs typeface="Helvetica Neue"/>
                <a:sym typeface="Helvetica Neue"/>
              </a:rPr>
              <a:t>Unfamiliar</a:t>
            </a:r>
            <a:endParaRPr/>
          </a:p>
          <a:p>
            <a:pPr indent="0" lvl="0" marL="0" marR="0" rtl="0" algn="ctr">
              <a:lnSpc>
                <a:spcPct val="105000"/>
              </a:lnSpc>
              <a:spcBef>
                <a:spcPts val="0"/>
              </a:spcBef>
              <a:spcAft>
                <a:spcPts val="0"/>
              </a:spcAft>
              <a:buClr>
                <a:srgbClr val="000000"/>
              </a:buClr>
              <a:buSzPts val="1425"/>
              <a:buFont typeface="Helvetica Neue"/>
              <a:buNone/>
            </a:pPr>
            <a:r>
              <a:rPr b="1" i="0" lang="en-US" sz="1425">
                <a:solidFill>
                  <a:srgbClr val="000000"/>
                </a:solidFill>
                <a:latin typeface="Helvetica Neue"/>
                <a:ea typeface="Helvetica Neue"/>
                <a:cs typeface="Helvetica Neue"/>
                <a:sym typeface="Helvetica Neue"/>
              </a:rPr>
              <a:t>application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